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59" r:id="rId6"/>
    <p:sldId id="261" r:id="rId7"/>
    <p:sldId id="262" r:id="rId8"/>
    <p:sldId id="263" r:id="rId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7" d="100"/>
          <a:sy n="77" d="100"/>
        </p:scale>
        <p:origin x="474"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0F01867C-CE27-4DC8-ADEE-1AE2DC0817C5}" type="datetimeFigureOut">
              <a:rPr lang="zh-CN" altLang="en-US" smtClean="0"/>
              <a:t>2016/6/23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C8DA442-69B7-4C20-A724-7470684FACA5}" type="slidenum">
              <a:rPr lang="zh-CN" altLang="en-US" smtClean="0"/>
              <a:t>‹#›</a:t>
            </a:fld>
            <a:endParaRPr lang="zh-CN" altLang="en-US"/>
          </a:p>
        </p:txBody>
      </p:sp>
    </p:spTree>
    <p:extLst>
      <p:ext uri="{BB962C8B-B14F-4D97-AF65-F5344CB8AC3E}">
        <p14:creationId xmlns:p14="http://schemas.microsoft.com/office/powerpoint/2010/main" val="8902540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F01867C-CE27-4DC8-ADEE-1AE2DC0817C5}" type="datetimeFigureOut">
              <a:rPr lang="zh-CN" altLang="en-US" smtClean="0"/>
              <a:t>2016/6/23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C8DA442-69B7-4C20-A724-7470684FACA5}" type="slidenum">
              <a:rPr lang="zh-CN" altLang="en-US" smtClean="0"/>
              <a:t>‹#›</a:t>
            </a:fld>
            <a:endParaRPr lang="zh-CN" altLang="en-US"/>
          </a:p>
        </p:txBody>
      </p:sp>
    </p:spTree>
    <p:extLst>
      <p:ext uri="{BB962C8B-B14F-4D97-AF65-F5344CB8AC3E}">
        <p14:creationId xmlns:p14="http://schemas.microsoft.com/office/powerpoint/2010/main" val="11746480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F01867C-CE27-4DC8-ADEE-1AE2DC0817C5}" type="datetimeFigureOut">
              <a:rPr lang="zh-CN" altLang="en-US" smtClean="0"/>
              <a:t>2016/6/23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C8DA442-69B7-4C20-A724-7470684FACA5}" type="slidenum">
              <a:rPr lang="zh-CN" altLang="en-US" smtClean="0"/>
              <a:t>‹#›</a:t>
            </a:fld>
            <a:endParaRPr lang="zh-CN" altLang="en-US"/>
          </a:p>
        </p:txBody>
      </p:sp>
    </p:spTree>
    <p:extLst>
      <p:ext uri="{BB962C8B-B14F-4D97-AF65-F5344CB8AC3E}">
        <p14:creationId xmlns:p14="http://schemas.microsoft.com/office/powerpoint/2010/main" val="42812233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F01867C-CE27-4DC8-ADEE-1AE2DC0817C5}" type="datetimeFigureOut">
              <a:rPr lang="zh-CN" altLang="en-US" smtClean="0"/>
              <a:t>2016/6/23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C8DA442-69B7-4C20-A724-7470684FACA5}" type="slidenum">
              <a:rPr lang="zh-CN" altLang="en-US" smtClean="0"/>
              <a:t>‹#›</a:t>
            </a:fld>
            <a:endParaRPr lang="zh-CN" altLang="en-US"/>
          </a:p>
        </p:txBody>
      </p:sp>
    </p:spTree>
    <p:extLst>
      <p:ext uri="{BB962C8B-B14F-4D97-AF65-F5344CB8AC3E}">
        <p14:creationId xmlns:p14="http://schemas.microsoft.com/office/powerpoint/2010/main" val="10185407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0F01867C-CE27-4DC8-ADEE-1AE2DC0817C5}" type="datetimeFigureOut">
              <a:rPr lang="zh-CN" altLang="en-US" smtClean="0"/>
              <a:t>2016/6/23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C8DA442-69B7-4C20-A724-7470684FACA5}" type="slidenum">
              <a:rPr lang="zh-CN" altLang="en-US" smtClean="0"/>
              <a:t>‹#›</a:t>
            </a:fld>
            <a:endParaRPr lang="zh-CN" altLang="en-US"/>
          </a:p>
        </p:txBody>
      </p:sp>
    </p:spTree>
    <p:extLst>
      <p:ext uri="{BB962C8B-B14F-4D97-AF65-F5344CB8AC3E}">
        <p14:creationId xmlns:p14="http://schemas.microsoft.com/office/powerpoint/2010/main" val="28836042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0F01867C-CE27-4DC8-ADEE-1AE2DC0817C5}" type="datetimeFigureOut">
              <a:rPr lang="zh-CN" altLang="en-US" smtClean="0"/>
              <a:t>2016/6/23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C8DA442-69B7-4C20-A724-7470684FACA5}" type="slidenum">
              <a:rPr lang="zh-CN" altLang="en-US" smtClean="0"/>
              <a:t>‹#›</a:t>
            </a:fld>
            <a:endParaRPr lang="zh-CN" altLang="en-US"/>
          </a:p>
        </p:txBody>
      </p:sp>
    </p:spTree>
    <p:extLst>
      <p:ext uri="{BB962C8B-B14F-4D97-AF65-F5344CB8AC3E}">
        <p14:creationId xmlns:p14="http://schemas.microsoft.com/office/powerpoint/2010/main" val="28597013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0F01867C-CE27-4DC8-ADEE-1AE2DC0817C5}" type="datetimeFigureOut">
              <a:rPr lang="zh-CN" altLang="en-US" smtClean="0"/>
              <a:t>2016/6/23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C8DA442-69B7-4C20-A724-7470684FACA5}" type="slidenum">
              <a:rPr lang="zh-CN" altLang="en-US" smtClean="0"/>
              <a:t>‹#›</a:t>
            </a:fld>
            <a:endParaRPr lang="zh-CN" altLang="en-US"/>
          </a:p>
        </p:txBody>
      </p:sp>
    </p:spTree>
    <p:extLst>
      <p:ext uri="{BB962C8B-B14F-4D97-AF65-F5344CB8AC3E}">
        <p14:creationId xmlns:p14="http://schemas.microsoft.com/office/powerpoint/2010/main" val="31782566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F01867C-CE27-4DC8-ADEE-1AE2DC0817C5}" type="datetimeFigureOut">
              <a:rPr lang="zh-CN" altLang="en-US" smtClean="0"/>
              <a:t>2016/6/23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C8DA442-69B7-4C20-A724-7470684FACA5}" type="slidenum">
              <a:rPr lang="zh-CN" altLang="en-US" smtClean="0"/>
              <a:t>‹#›</a:t>
            </a:fld>
            <a:endParaRPr lang="zh-CN" altLang="en-US"/>
          </a:p>
        </p:txBody>
      </p:sp>
    </p:spTree>
    <p:extLst>
      <p:ext uri="{BB962C8B-B14F-4D97-AF65-F5344CB8AC3E}">
        <p14:creationId xmlns:p14="http://schemas.microsoft.com/office/powerpoint/2010/main" val="3586091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F01867C-CE27-4DC8-ADEE-1AE2DC0817C5}" type="datetimeFigureOut">
              <a:rPr lang="zh-CN" altLang="en-US" smtClean="0"/>
              <a:t>2016/6/23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C8DA442-69B7-4C20-A724-7470684FACA5}" type="slidenum">
              <a:rPr lang="zh-CN" altLang="en-US" smtClean="0"/>
              <a:t>‹#›</a:t>
            </a:fld>
            <a:endParaRPr lang="zh-CN" altLang="en-US"/>
          </a:p>
        </p:txBody>
      </p:sp>
    </p:spTree>
    <p:extLst>
      <p:ext uri="{BB962C8B-B14F-4D97-AF65-F5344CB8AC3E}">
        <p14:creationId xmlns:p14="http://schemas.microsoft.com/office/powerpoint/2010/main" val="41557295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0F01867C-CE27-4DC8-ADEE-1AE2DC0817C5}" type="datetimeFigureOut">
              <a:rPr lang="zh-CN" altLang="en-US" smtClean="0"/>
              <a:t>2016/6/23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C8DA442-69B7-4C20-A724-7470684FACA5}" type="slidenum">
              <a:rPr lang="zh-CN" altLang="en-US" smtClean="0"/>
              <a:t>‹#›</a:t>
            </a:fld>
            <a:endParaRPr lang="zh-CN" altLang="en-US"/>
          </a:p>
        </p:txBody>
      </p:sp>
    </p:spTree>
    <p:extLst>
      <p:ext uri="{BB962C8B-B14F-4D97-AF65-F5344CB8AC3E}">
        <p14:creationId xmlns:p14="http://schemas.microsoft.com/office/powerpoint/2010/main" val="34183808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0F01867C-CE27-4DC8-ADEE-1AE2DC0817C5}" type="datetimeFigureOut">
              <a:rPr lang="zh-CN" altLang="en-US" smtClean="0"/>
              <a:t>2016/6/23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C8DA442-69B7-4C20-A724-7470684FACA5}" type="slidenum">
              <a:rPr lang="zh-CN" altLang="en-US" smtClean="0"/>
              <a:t>‹#›</a:t>
            </a:fld>
            <a:endParaRPr lang="zh-CN" altLang="en-US"/>
          </a:p>
        </p:txBody>
      </p:sp>
    </p:spTree>
    <p:extLst>
      <p:ext uri="{BB962C8B-B14F-4D97-AF65-F5344CB8AC3E}">
        <p14:creationId xmlns:p14="http://schemas.microsoft.com/office/powerpoint/2010/main" val="25908117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01867C-CE27-4DC8-ADEE-1AE2DC0817C5}" type="datetimeFigureOut">
              <a:rPr lang="zh-CN" altLang="en-US" smtClean="0"/>
              <a:t>2016/6/23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8DA442-69B7-4C20-A724-7470684FACA5}" type="slidenum">
              <a:rPr lang="zh-CN" altLang="en-US" smtClean="0"/>
              <a:t>‹#›</a:t>
            </a:fld>
            <a:endParaRPr lang="zh-CN" altLang="en-US"/>
          </a:p>
        </p:txBody>
      </p:sp>
    </p:spTree>
    <p:extLst>
      <p:ext uri="{BB962C8B-B14F-4D97-AF65-F5344CB8AC3E}">
        <p14:creationId xmlns:p14="http://schemas.microsoft.com/office/powerpoint/2010/main" val="586697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normAutofit fontScale="90000"/>
          </a:bodyPr>
          <a:lstStyle/>
          <a:p>
            <a:r>
              <a:rPr lang="zh-CN" altLang="zh-CN" sz="4400" b="1" dirty="0">
                <a:ea typeface="黑体" panose="02010609060101010101" pitchFamily="49" charset="-122"/>
              </a:rPr>
              <a:t>青浦区教育局关于开展</a:t>
            </a:r>
            <a:r>
              <a:rPr lang="en-US" altLang="zh-CN" sz="4400" b="1" dirty="0">
                <a:ea typeface="黑体" panose="02010609060101010101" pitchFamily="49" charset="-122"/>
              </a:rPr>
              <a:t>2016</a:t>
            </a:r>
            <a:r>
              <a:rPr lang="zh-CN" altLang="zh-CN" sz="4400" b="1" dirty="0" smtClean="0">
                <a:ea typeface="黑体" panose="02010609060101010101" pitchFamily="49" charset="-122"/>
              </a:rPr>
              <a:t>年度</a:t>
            </a:r>
            <a:r>
              <a:rPr lang="en-US" altLang="zh-CN" sz="4400" b="1" dirty="0" smtClean="0">
                <a:ea typeface="黑体" panose="02010609060101010101" pitchFamily="49" charset="-122"/>
              </a:rPr>
              <a:t/>
            </a:r>
            <a:br>
              <a:rPr lang="en-US" altLang="zh-CN" sz="4400" b="1" dirty="0" smtClean="0">
                <a:ea typeface="黑体" panose="02010609060101010101" pitchFamily="49" charset="-122"/>
              </a:rPr>
            </a:br>
            <a:r>
              <a:rPr lang="zh-CN" altLang="zh-CN" sz="4400" b="1" dirty="0" smtClean="0">
                <a:ea typeface="黑体" panose="02010609060101010101" pitchFamily="49" charset="-122"/>
              </a:rPr>
              <a:t>教育</a:t>
            </a:r>
            <a:r>
              <a:rPr lang="zh-CN" altLang="zh-CN" sz="4400" b="1" dirty="0">
                <a:ea typeface="黑体" panose="02010609060101010101" pitchFamily="49" charset="-122"/>
              </a:rPr>
              <a:t>科学研究项目（课题）申报</a:t>
            </a:r>
            <a:r>
              <a:rPr lang="zh-CN" altLang="zh-CN" sz="4400" b="1" dirty="0" smtClean="0">
                <a:ea typeface="黑体" panose="02010609060101010101" pitchFamily="49" charset="-122"/>
              </a:rPr>
              <a:t>工作</a:t>
            </a:r>
            <a:r>
              <a:rPr lang="zh-CN" altLang="zh-CN" dirty="0">
                <a:ea typeface="黑体" panose="02010609060101010101" pitchFamily="49" charset="-122"/>
              </a:rPr>
              <a:t/>
            </a:r>
            <a:br>
              <a:rPr lang="zh-CN" altLang="zh-CN" dirty="0">
                <a:ea typeface="黑体" panose="02010609060101010101" pitchFamily="49" charset="-122"/>
              </a:rPr>
            </a:br>
            <a:endParaRPr lang="zh-CN" altLang="en-US" dirty="0">
              <a:ea typeface="黑体" panose="02010609060101010101" pitchFamily="49" charset="-122"/>
            </a:endParaRPr>
          </a:p>
        </p:txBody>
      </p:sp>
      <p:sp>
        <p:nvSpPr>
          <p:cNvPr id="3" name="副标题 2"/>
          <p:cNvSpPr>
            <a:spLocks noGrp="1"/>
          </p:cNvSpPr>
          <p:nvPr>
            <p:ph type="subTitle" idx="1"/>
          </p:nvPr>
        </p:nvSpPr>
        <p:spPr/>
        <p:txBody>
          <a:bodyPr>
            <a:normAutofit lnSpcReduction="10000"/>
          </a:bodyPr>
          <a:lstStyle/>
          <a:p>
            <a:endParaRPr lang="en-US" altLang="zh-CN" sz="3200" dirty="0" smtClean="0"/>
          </a:p>
          <a:p>
            <a:r>
              <a:rPr lang="zh-CN" altLang="en-US" sz="3200" dirty="0" smtClean="0"/>
              <a:t>教师进修学院教科中心  教科室</a:t>
            </a:r>
            <a:endParaRPr lang="en-US" altLang="zh-CN" sz="3200" dirty="0" smtClean="0"/>
          </a:p>
          <a:p>
            <a:r>
              <a:rPr lang="zh-CN" altLang="en-US" sz="3200" dirty="0"/>
              <a:t>张卫平</a:t>
            </a:r>
          </a:p>
        </p:txBody>
      </p:sp>
    </p:spTree>
    <p:extLst>
      <p:ext uri="{BB962C8B-B14F-4D97-AF65-F5344CB8AC3E}">
        <p14:creationId xmlns:p14="http://schemas.microsoft.com/office/powerpoint/2010/main" val="18110665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913356" y="1399740"/>
            <a:ext cx="10515600" cy="4351338"/>
          </a:xfrm>
        </p:spPr>
        <p:txBody>
          <a:bodyPr>
            <a:normAutofit fontScale="92500" lnSpcReduction="20000"/>
          </a:bodyPr>
          <a:lstStyle/>
          <a:p>
            <a:pPr marL="0" indent="0">
              <a:lnSpc>
                <a:spcPct val="150000"/>
              </a:lnSpc>
              <a:buNone/>
            </a:pPr>
            <a:r>
              <a:rPr lang="zh-CN" altLang="zh-CN" dirty="0"/>
              <a:t>各教育单位：</a:t>
            </a:r>
          </a:p>
          <a:p>
            <a:pPr marL="0" indent="0">
              <a:lnSpc>
                <a:spcPct val="150000"/>
              </a:lnSpc>
              <a:buNone/>
            </a:pPr>
            <a:r>
              <a:rPr lang="zh-CN" altLang="zh-CN" dirty="0"/>
              <a:t>按照《青浦区教育科学研究项目管理办法》，经区教育科研领导小组批准，决定自</a:t>
            </a:r>
            <a:r>
              <a:rPr lang="en-US" altLang="zh-CN" dirty="0"/>
              <a:t>2016</a:t>
            </a:r>
            <a:r>
              <a:rPr lang="zh-CN" altLang="zh-CN" dirty="0"/>
              <a:t>年</a:t>
            </a:r>
            <a:r>
              <a:rPr lang="en-US" altLang="zh-CN" dirty="0"/>
              <a:t>6</a:t>
            </a:r>
            <a:r>
              <a:rPr lang="zh-CN" altLang="zh-CN" dirty="0"/>
              <a:t>月到</a:t>
            </a:r>
            <a:r>
              <a:rPr lang="en-US" altLang="zh-CN" dirty="0"/>
              <a:t>9</a:t>
            </a:r>
            <a:r>
              <a:rPr lang="zh-CN" altLang="zh-CN" dirty="0"/>
              <a:t>月组织</a:t>
            </a:r>
            <a:r>
              <a:rPr lang="en-US" altLang="zh-CN" dirty="0"/>
              <a:t>2016</a:t>
            </a:r>
            <a:r>
              <a:rPr lang="zh-CN" altLang="zh-CN" dirty="0"/>
              <a:t>年度青浦区教育科学研究项目申报工作。现将申报工作的有关事项通知如下</a:t>
            </a:r>
            <a:r>
              <a:rPr lang="zh-CN" altLang="zh-CN" dirty="0" smtClean="0"/>
              <a:t>：</a:t>
            </a:r>
            <a:endParaRPr lang="en-US" altLang="zh-CN" dirty="0" smtClean="0"/>
          </a:p>
          <a:p>
            <a:pPr marL="0" indent="0">
              <a:lnSpc>
                <a:spcPct val="150000"/>
              </a:lnSpc>
              <a:buNone/>
            </a:pPr>
            <a:endParaRPr lang="zh-CN" altLang="zh-CN" dirty="0"/>
          </a:p>
          <a:p>
            <a:pPr marL="0" indent="0">
              <a:lnSpc>
                <a:spcPct val="150000"/>
              </a:lnSpc>
              <a:buNone/>
            </a:pPr>
            <a:r>
              <a:rPr lang="zh-CN" altLang="zh-CN" dirty="0"/>
              <a:t>一、指导思想</a:t>
            </a:r>
            <a:r>
              <a:rPr lang="en-US" altLang="zh-CN" dirty="0"/>
              <a:t>:</a:t>
            </a:r>
            <a:r>
              <a:rPr lang="zh-CN" altLang="zh-CN" dirty="0"/>
              <a:t>坚持科学发展观，落实教育局党政会议精神，凸显综改方向、把握绿色指标、深化学科建设、促进学校的内涵发展。</a:t>
            </a:r>
          </a:p>
          <a:p>
            <a:pPr marL="0" indent="0">
              <a:lnSpc>
                <a:spcPct val="150000"/>
              </a:lnSpc>
              <a:buNone/>
            </a:pPr>
            <a:endParaRPr lang="zh-CN" altLang="en-US" dirty="0"/>
          </a:p>
        </p:txBody>
      </p:sp>
    </p:spTree>
    <p:extLst>
      <p:ext uri="{BB962C8B-B14F-4D97-AF65-F5344CB8AC3E}">
        <p14:creationId xmlns:p14="http://schemas.microsoft.com/office/powerpoint/2010/main" val="15743381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863252" y="1503122"/>
            <a:ext cx="10515600" cy="4172799"/>
          </a:xfrm>
        </p:spPr>
        <p:txBody>
          <a:bodyPr>
            <a:normAutofit fontScale="92500" lnSpcReduction="10000"/>
          </a:bodyPr>
          <a:lstStyle/>
          <a:p>
            <a:pPr marL="0" indent="0">
              <a:lnSpc>
                <a:spcPct val="150000"/>
              </a:lnSpc>
              <a:buNone/>
            </a:pPr>
            <a:r>
              <a:rPr lang="zh-CN" altLang="zh-CN" dirty="0"/>
              <a:t>二、</a:t>
            </a:r>
            <a:r>
              <a:rPr lang="en-US" altLang="zh-CN" dirty="0"/>
              <a:t>2016</a:t>
            </a:r>
            <a:r>
              <a:rPr lang="zh-CN" altLang="zh-CN" dirty="0"/>
              <a:t>年度区教育科学研究项目（课题）共设重大研究项目</a:t>
            </a:r>
            <a:r>
              <a:rPr lang="en-US" altLang="zh-CN" dirty="0"/>
              <a:t>5</a:t>
            </a:r>
            <a:r>
              <a:rPr lang="zh-CN" altLang="zh-CN" dirty="0"/>
              <a:t>—</a:t>
            </a:r>
            <a:r>
              <a:rPr lang="en-US" altLang="zh-CN" dirty="0"/>
              <a:t>10</a:t>
            </a:r>
            <a:r>
              <a:rPr lang="zh-CN" altLang="zh-CN" dirty="0"/>
              <a:t>项，重点研究课题</a:t>
            </a:r>
            <a:r>
              <a:rPr lang="en-US" altLang="zh-CN" dirty="0"/>
              <a:t>30</a:t>
            </a:r>
            <a:r>
              <a:rPr lang="zh-CN" altLang="zh-CN" dirty="0"/>
              <a:t>项，一般研究课题</a:t>
            </a:r>
            <a:r>
              <a:rPr lang="en-US" altLang="zh-CN" dirty="0"/>
              <a:t>100</a:t>
            </a:r>
            <a:r>
              <a:rPr lang="zh-CN" altLang="zh-CN" dirty="0"/>
              <a:t>项，青年教师课题</a:t>
            </a:r>
            <a:r>
              <a:rPr lang="en-US" altLang="zh-CN" dirty="0"/>
              <a:t>50</a:t>
            </a:r>
            <a:r>
              <a:rPr lang="zh-CN" altLang="zh-CN" dirty="0"/>
              <a:t>项。重大研究项目原则上由教育局领导、学校领导和资深教育研究人员申报，须有团队的架构，回应青浦教育发展改革的重大问题、核心问题和关键问题，结合综合改革和绿色指标的引导，启动青浦实验行动项目，以项目推进教育转型、提高教育质量；重点研究课题和一般研究课题主要致力于解决学校教育教学中的具体问题。</a:t>
            </a:r>
          </a:p>
          <a:p>
            <a:pPr marL="0" indent="0">
              <a:lnSpc>
                <a:spcPct val="150000"/>
              </a:lnSpc>
              <a:buNone/>
            </a:pPr>
            <a:endParaRPr lang="zh-CN" altLang="en-US" dirty="0"/>
          </a:p>
        </p:txBody>
      </p:sp>
    </p:spTree>
    <p:extLst>
      <p:ext uri="{BB962C8B-B14F-4D97-AF65-F5344CB8AC3E}">
        <p14:creationId xmlns:p14="http://schemas.microsoft.com/office/powerpoint/2010/main" val="6920654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838200" y="1399740"/>
            <a:ext cx="10515600" cy="4351338"/>
          </a:xfrm>
        </p:spPr>
        <p:txBody>
          <a:bodyPr>
            <a:normAutofit fontScale="92500" lnSpcReduction="10000"/>
          </a:bodyPr>
          <a:lstStyle/>
          <a:p>
            <a:pPr marL="0" indent="0">
              <a:lnSpc>
                <a:spcPct val="150000"/>
              </a:lnSpc>
              <a:buNone/>
            </a:pPr>
            <a:r>
              <a:rPr lang="zh-CN" altLang="zh-CN" dirty="0"/>
              <a:t>三、经费资助。重大研究项目，每项</a:t>
            </a:r>
            <a:r>
              <a:rPr lang="en-US" altLang="zh-CN" dirty="0"/>
              <a:t>5</a:t>
            </a:r>
            <a:r>
              <a:rPr lang="zh-CN" altLang="zh-CN" dirty="0"/>
              <a:t>万元；重点研究课题，每项</a:t>
            </a:r>
            <a:r>
              <a:rPr lang="en-US" altLang="zh-CN" dirty="0"/>
              <a:t>3</a:t>
            </a:r>
            <a:r>
              <a:rPr lang="zh-CN" altLang="zh-CN" dirty="0"/>
              <a:t>万元；一般研究课题，每项</a:t>
            </a:r>
            <a:r>
              <a:rPr lang="en-US" altLang="zh-CN" dirty="0"/>
              <a:t>1</a:t>
            </a:r>
            <a:r>
              <a:rPr lang="zh-CN" altLang="zh-CN" dirty="0"/>
              <a:t>万元；青年教师课题，每项</a:t>
            </a:r>
            <a:r>
              <a:rPr lang="en-US" altLang="zh-CN" dirty="0"/>
              <a:t>2000</a:t>
            </a:r>
            <a:r>
              <a:rPr lang="zh-CN" altLang="zh-CN" dirty="0"/>
              <a:t>元。</a:t>
            </a:r>
          </a:p>
          <a:p>
            <a:pPr marL="0" indent="0">
              <a:lnSpc>
                <a:spcPct val="150000"/>
              </a:lnSpc>
              <a:buNone/>
            </a:pPr>
            <a:r>
              <a:rPr lang="zh-CN" altLang="zh-CN" dirty="0"/>
              <a:t>四、项目（课题）研究时间。本年度重大研究项目、重点研究课题、一般研究课题、青年教师课题要求</a:t>
            </a:r>
            <a:r>
              <a:rPr lang="en-US" altLang="zh-CN" dirty="0"/>
              <a:t>2</a:t>
            </a:r>
            <a:r>
              <a:rPr lang="zh-CN" altLang="zh-CN" dirty="0"/>
              <a:t>年完成，研究期限自项目批准立项之日计算</a:t>
            </a:r>
            <a:r>
              <a:rPr lang="zh-CN" altLang="zh-CN" dirty="0" smtClean="0"/>
              <a:t>。</a:t>
            </a:r>
            <a:endParaRPr lang="en-US" altLang="zh-CN" dirty="0" smtClean="0"/>
          </a:p>
          <a:p>
            <a:pPr marL="0" indent="0">
              <a:lnSpc>
                <a:spcPct val="150000"/>
              </a:lnSpc>
              <a:buNone/>
            </a:pPr>
            <a:r>
              <a:rPr lang="zh-CN" altLang="zh-CN" dirty="0" smtClean="0"/>
              <a:t>五、重大研究项目应填写《“青浦实验行动”项目申请书》，其他研究项目（课题）申报人应填写《青浦区教育科学研究项目申请书》。</a:t>
            </a:r>
          </a:p>
          <a:p>
            <a:pPr marL="0" indent="0">
              <a:buNone/>
            </a:pPr>
            <a:endParaRPr lang="zh-CN" altLang="zh-CN" dirty="0"/>
          </a:p>
          <a:p>
            <a:endParaRPr lang="zh-CN" altLang="en-US" dirty="0"/>
          </a:p>
        </p:txBody>
      </p:sp>
    </p:spTree>
    <p:extLst>
      <p:ext uri="{BB962C8B-B14F-4D97-AF65-F5344CB8AC3E}">
        <p14:creationId xmlns:p14="http://schemas.microsoft.com/office/powerpoint/2010/main" val="10607570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913356" y="1174271"/>
            <a:ext cx="10515600" cy="4351338"/>
          </a:xfrm>
        </p:spPr>
        <p:txBody>
          <a:bodyPr>
            <a:normAutofit fontScale="92500" lnSpcReduction="20000"/>
          </a:bodyPr>
          <a:lstStyle/>
          <a:p>
            <a:pPr marL="0" indent="0">
              <a:lnSpc>
                <a:spcPct val="150000"/>
              </a:lnSpc>
              <a:buNone/>
            </a:pPr>
            <a:r>
              <a:rPr lang="zh-CN" altLang="zh-CN" dirty="0" smtClean="0"/>
              <a:t>六</a:t>
            </a:r>
            <a:r>
              <a:rPr lang="zh-CN" altLang="zh-CN" dirty="0"/>
              <a:t>、项目（课题）立项通过项目申报、资格审查、学科组评审、学术委员会复评的程序进行。复评结果由区教育科学研究项目领导小组审定后公示，无异议后下达项目研究立项通知和下拨研究经费。</a:t>
            </a:r>
          </a:p>
          <a:p>
            <a:pPr marL="0" indent="0">
              <a:lnSpc>
                <a:spcPct val="150000"/>
              </a:lnSpc>
              <a:buNone/>
            </a:pPr>
            <a:r>
              <a:rPr lang="zh-CN" altLang="zh-CN" dirty="0" smtClean="0"/>
              <a:t>七、项目一旦立项，重大研究项目和重点研究课题由区教科室直接管理，一般研究课题和青年教师课题委托学校教科室管理，都要进行开题会、中期汇报会、结题鉴定会。研究项目经费由项目主持人负责，遵照学校的财务制度，依据《青浦区教育科学研究项目经费管理及使用办法》进行合理使用。</a:t>
            </a:r>
          </a:p>
          <a:p>
            <a:endParaRPr lang="zh-CN" altLang="en-US" dirty="0"/>
          </a:p>
        </p:txBody>
      </p:sp>
    </p:spTree>
    <p:extLst>
      <p:ext uri="{BB962C8B-B14F-4D97-AF65-F5344CB8AC3E}">
        <p14:creationId xmlns:p14="http://schemas.microsoft.com/office/powerpoint/2010/main" val="34836945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950934" y="438411"/>
            <a:ext cx="10515600" cy="5812077"/>
          </a:xfrm>
        </p:spPr>
        <p:txBody>
          <a:bodyPr>
            <a:normAutofit fontScale="70000" lnSpcReduction="20000"/>
          </a:bodyPr>
          <a:lstStyle/>
          <a:p>
            <a:endParaRPr lang="en-US" altLang="zh-CN" dirty="0" smtClean="0"/>
          </a:p>
          <a:p>
            <a:pPr marL="0" indent="0">
              <a:lnSpc>
                <a:spcPct val="150000"/>
              </a:lnSpc>
              <a:buNone/>
            </a:pPr>
            <a:r>
              <a:rPr lang="zh-CN" altLang="zh-CN" sz="3400" dirty="0"/>
              <a:t>八、除青年教师课题之外，各学校的项目送报数为本校</a:t>
            </a:r>
            <a:r>
              <a:rPr lang="zh-CN" altLang="zh-CN" sz="3400" dirty="0">
                <a:solidFill>
                  <a:srgbClr val="FF0000"/>
                </a:solidFill>
              </a:rPr>
              <a:t>教职工</a:t>
            </a:r>
            <a:r>
              <a:rPr lang="zh-CN" altLang="zh-CN" sz="3400" dirty="0" smtClean="0">
                <a:solidFill>
                  <a:srgbClr val="FF0000"/>
                </a:solidFill>
              </a:rPr>
              <a:t>人数</a:t>
            </a:r>
            <a:r>
              <a:rPr lang="zh-CN" altLang="en-US" sz="3400" dirty="0" smtClean="0">
                <a:solidFill>
                  <a:srgbClr val="FF0000"/>
                </a:solidFill>
              </a:rPr>
              <a:t>（依照下学年教育局人事科数据为准）</a:t>
            </a:r>
            <a:r>
              <a:rPr lang="zh-CN" altLang="zh-CN" sz="3400" dirty="0" smtClean="0">
                <a:solidFill>
                  <a:srgbClr val="FF0000"/>
                </a:solidFill>
              </a:rPr>
              <a:t>的</a:t>
            </a:r>
            <a:r>
              <a:rPr lang="en-US" altLang="zh-CN" sz="3400" dirty="0">
                <a:solidFill>
                  <a:srgbClr val="FF0000"/>
                </a:solidFill>
              </a:rPr>
              <a:t>5%</a:t>
            </a:r>
            <a:r>
              <a:rPr lang="zh-CN" altLang="zh-CN" sz="3400" dirty="0" smtClean="0"/>
              <a:t>（其中</a:t>
            </a:r>
            <a:r>
              <a:rPr lang="zh-CN" altLang="zh-CN" sz="3400" dirty="0"/>
              <a:t>重大研究项目申报不占送报数），学校教科室主任应在对项目遴选的基础上根据申报限额，集中报送。青年教师课题各学校可以申报</a:t>
            </a:r>
            <a:r>
              <a:rPr lang="en-US" altLang="zh-CN" sz="3400" dirty="0">
                <a:solidFill>
                  <a:srgbClr val="FF0000"/>
                </a:solidFill>
              </a:rPr>
              <a:t>1</a:t>
            </a:r>
            <a:r>
              <a:rPr lang="zh-CN" altLang="zh-CN" sz="3400" dirty="0">
                <a:solidFill>
                  <a:srgbClr val="FF0000"/>
                </a:solidFill>
              </a:rPr>
              <a:t>—</a:t>
            </a:r>
            <a:r>
              <a:rPr lang="en-US" altLang="zh-CN" sz="3400" dirty="0">
                <a:solidFill>
                  <a:srgbClr val="FF0000"/>
                </a:solidFill>
              </a:rPr>
              <a:t>2</a:t>
            </a:r>
            <a:r>
              <a:rPr lang="zh-CN" altLang="zh-CN" sz="3400" dirty="0"/>
              <a:t>个。各学校申报人的课题申请书应由所属单位签署审核意见并加盖公章后由学校教科室主任统一送报青浦区教师进修学院教科中心。申报人需交申请书</a:t>
            </a:r>
            <a:r>
              <a:rPr lang="zh-CN" altLang="zh-CN" sz="3400" dirty="0">
                <a:solidFill>
                  <a:srgbClr val="FF0000"/>
                </a:solidFill>
              </a:rPr>
              <a:t>一份</a:t>
            </a:r>
            <a:r>
              <a:rPr lang="zh-CN" altLang="zh-CN" sz="3400" dirty="0"/>
              <a:t>，</a:t>
            </a:r>
            <a:r>
              <a:rPr lang="zh-CN" altLang="zh-CN" sz="3400" dirty="0">
                <a:solidFill>
                  <a:srgbClr val="FF0000"/>
                </a:solidFill>
              </a:rPr>
              <a:t>双面打印</a:t>
            </a:r>
            <a:r>
              <a:rPr lang="zh-CN" altLang="zh-CN" sz="3400" dirty="0"/>
              <a:t>，申报书与活页</a:t>
            </a:r>
            <a:r>
              <a:rPr lang="zh-CN" altLang="zh-CN" sz="3400" dirty="0">
                <a:solidFill>
                  <a:srgbClr val="FF0000"/>
                </a:solidFill>
              </a:rPr>
              <a:t>分开装订</a:t>
            </a:r>
            <a:r>
              <a:rPr lang="zh-CN" altLang="zh-CN" sz="3400" dirty="0"/>
              <a:t>。</a:t>
            </a:r>
            <a:endParaRPr lang="en-US" altLang="zh-CN" sz="3400" dirty="0"/>
          </a:p>
          <a:p>
            <a:pPr marL="0" indent="0">
              <a:lnSpc>
                <a:spcPct val="150000"/>
              </a:lnSpc>
              <a:buNone/>
            </a:pPr>
            <a:r>
              <a:rPr lang="zh-CN" altLang="zh-CN" sz="3400" dirty="0"/>
              <a:t>九、项目申报人要如实填报申报材料，并承诺无知识产权争议。凡在申请中弄虚作假者，一经发现并查实后，取消</a:t>
            </a:r>
            <a:r>
              <a:rPr lang="en-US" altLang="zh-CN" sz="3400" dirty="0"/>
              <a:t>2</a:t>
            </a:r>
            <a:r>
              <a:rPr lang="zh-CN" altLang="zh-CN" sz="3400" dirty="0"/>
              <a:t>年申报资格。已获准立项，即作撤项处理，并通报批评。之前没有结题的项目（课题）负责人不得再申报。</a:t>
            </a:r>
          </a:p>
          <a:p>
            <a:endParaRPr lang="zh-CN" altLang="zh-CN" dirty="0"/>
          </a:p>
          <a:p>
            <a:endParaRPr lang="zh-CN" altLang="en-US" dirty="0"/>
          </a:p>
        </p:txBody>
      </p:sp>
    </p:spTree>
    <p:extLst>
      <p:ext uri="{BB962C8B-B14F-4D97-AF65-F5344CB8AC3E}">
        <p14:creationId xmlns:p14="http://schemas.microsoft.com/office/powerpoint/2010/main" val="38784668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838200" y="914400"/>
            <a:ext cx="10515600" cy="5262563"/>
          </a:xfrm>
        </p:spPr>
        <p:txBody>
          <a:bodyPr>
            <a:normAutofit fontScale="85000" lnSpcReduction="10000"/>
          </a:bodyPr>
          <a:lstStyle/>
          <a:p>
            <a:pPr marL="0" indent="0">
              <a:lnSpc>
                <a:spcPct val="150000"/>
              </a:lnSpc>
              <a:buNone/>
            </a:pPr>
            <a:r>
              <a:rPr lang="zh-CN" altLang="zh-CN" dirty="0"/>
              <a:t>十、各学校受理申报工作自文件下发之日开始。各学校向青浦区教师进修学院教科中心文萃楼</a:t>
            </a:r>
            <a:r>
              <a:rPr lang="en-US" altLang="zh-CN" dirty="0"/>
              <a:t>204</a:t>
            </a:r>
            <a:r>
              <a:rPr lang="zh-CN" altLang="zh-CN" dirty="0"/>
              <a:t>集中报送</a:t>
            </a:r>
            <a:r>
              <a:rPr lang="zh-CN" altLang="zh-CN" dirty="0" smtClean="0">
                <a:solidFill>
                  <a:srgbClr val="FF0000"/>
                </a:solidFill>
              </a:rPr>
              <a:t>申请书</a:t>
            </a:r>
            <a:r>
              <a:rPr lang="zh-CN" altLang="en-US" dirty="0" smtClean="0">
                <a:solidFill>
                  <a:srgbClr val="FF0000"/>
                </a:solidFill>
              </a:rPr>
              <a:t>与一览表</a:t>
            </a:r>
            <a:r>
              <a:rPr lang="zh-CN" altLang="zh-CN" dirty="0" smtClean="0"/>
              <a:t>，</a:t>
            </a:r>
            <a:r>
              <a:rPr lang="zh-CN" altLang="zh-CN" dirty="0"/>
              <a:t>日期为</a:t>
            </a:r>
            <a:r>
              <a:rPr lang="en-US" altLang="zh-CN" dirty="0"/>
              <a:t>2016</a:t>
            </a:r>
            <a:r>
              <a:rPr lang="zh-CN" altLang="zh-CN" dirty="0"/>
              <a:t>年</a:t>
            </a:r>
            <a:r>
              <a:rPr lang="en-US" altLang="zh-CN" dirty="0"/>
              <a:t>9</a:t>
            </a:r>
            <a:r>
              <a:rPr lang="zh-CN" altLang="zh-CN" dirty="0"/>
              <a:t>月</a:t>
            </a:r>
            <a:r>
              <a:rPr lang="en-US" altLang="zh-CN" dirty="0"/>
              <a:t>2</a:t>
            </a:r>
            <a:r>
              <a:rPr lang="zh-CN" altLang="zh-CN" dirty="0"/>
              <a:t>６日至</a:t>
            </a:r>
            <a:r>
              <a:rPr lang="en-US" altLang="zh-CN" dirty="0"/>
              <a:t>9</a:t>
            </a:r>
            <a:r>
              <a:rPr lang="zh-CN" altLang="zh-CN" dirty="0"/>
              <a:t>月</a:t>
            </a:r>
            <a:r>
              <a:rPr lang="en-US" altLang="zh-CN" dirty="0"/>
              <a:t>3</a:t>
            </a:r>
            <a:r>
              <a:rPr lang="zh-CN" altLang="zh-CN" dirty="0"/>
              <a:t>０日期间的工作日，上午</a:t>
            </a:r>
            <a:r>
              <a:rPr lang="en-US" altLang="zh-CN" dirty="0"/>
              <a:t>9</a:t>
            </a:r>
            <a:r>
              <a:rPr lang="zh-CN" altLang="zh-CN" dirty="0"/>
              <a:t>：</a:t>
            </a:r>
            <a:r>
              <a:rPr lang="en-US" altLang="zh-CN" dirty="0"/>
              <a:t>00</a:t>
            </a:r>
            <a:r>
              <a:rPr lang="zh-CN" altLang="zh-CN" dirty="0"/>
              <a:t>—</a:t>
            </a:r>
            <a:r>
              <a:rPr lang="en-US" altLang="zh-CN" dirty="0"/>
              <a:t>11</a:t>
            </a:r>
            <a:r>
              <a:rPr lang="zh-CN" altLang="zh-CN" dirty="0"/>
              <a:t>：</a:t>
            </a:r>
            <a:r>
              <a:rPr lang="en-US" altLang="zh-CN" dirty="0"/>
              <a:t>00</a:t>
            </a:r>
            <a:r>
              <a:rPr lang="zh-CN" altLang="zh-CN" dirty="0"/>
              <a:t>，下午</a:t>
            </a:r>
            <a:r>
              <a:rPr lang="en-US" altLang="zh-CN" dirty="0"/>
              <a:t>13</a:t>
            </a:r>
            <a:r>
              <a:rPr lang="zh-CN" altLang="zh-CN" dirty="0"/>
              <a:t>：</a:t>
            </a:r>
            <a:r>
              <a:rPr lang="en-US" altLang="zh-CN" dirty="0"/>
              <a:t>30</a:t>
            </a:r>
            <a:r>
              <a:rPr lang="zh-CN" altLang="zh-CN" dirty="0"/>
              <a:t>—</a:t>
            </a:r>
            <a:r>
              <a:rPr lang="en-US" altLang="zh-CN" dirty="0"/>
              <a:t>16</a:t>
            </a:r>
            <a:r>
              <a:rPr lang="zh-CN" altLang="zh-CN" dirty="0"/>
              <a:t>：</a:t>
            </a:r>
            <a:r>
              <a:rPr lang="en-US" altLang="zh-CN" dirty="0"/>
              <a:t>30</a:t>
            </a:r>
            <a:r>
              <a:rPr lang="zh-CN" altLang="zh-CN" dirty="0"/>
              <a:t>。联系人： 许强、张卫平，电话：</a:t>
            </a:r>
            <a:r>
              <a:rPr lang="en-US" altLang="zh-CN" dirty="0"/>
              <a:t>59718171</a:t>
            </a:r>
            <a:r>
              <a:rPr lang="zh-CN" altLang="zh-CN" dirty="0"/>
              <a:t>。</a:t>
            </a:r>
            <a:r>
              <a:rPr lang="zh-CN" altLang="zh-CN" dirty="0">
                <a:solidFill>
                  <a:srgbClr val="FF0000"/>
                </a:solidFill>
              </a:rPr>
              <a:t>电子材料</a:t>
            </a:r>
            <a:r>
              <a:rPr lang="zh-CN" altLang="zh-CN" dirty="0"/>
              <a:t>通过</a:t>
            </a:r>
            <a:r>
              <a:rPr lang="en-US" altLang="zh-CN" dirty="0"/>
              <a:t>RTX</a:t>
            </a:r>
            <a:r>
              <a:rPr lang="zh-CN" altLang="zh-CN" dirty="0"/>
              <a:t>传给张卫平老师</a:t>
            </a:r>
            <a:r>
              <a:rPr lang="zh-CN" altLang="zh-CN" dirty="0" smtClean="0"/>
              <a:t>。</a:t>
            </a:r>
            <a:r>
              <a:rPr lang="zh-CN" altLang="en-US" dirty="0" smtClean="0">
                <a:solidFill>
                  <a:srgbClr val="FF0000"/>
                </a:solidFill>
              </a:rPr>
              <a:t>（电子材料</a:t>
            </a:r>
            <a:r>
              <a:rPr lang="zh-CN" altLang="en-US" dirty="0">
                <a:solidFill>
                  <a:srgbClr val="FF0000"/>
                </a:solidFill>
              </a:rPr>
              <a:t>文件名</a:t>
            </a:r>
            <a:r>
              <a:rPr lang="zh-CN" altLang="en-US" dirty="0" smtClean="0">
                <a:solidFill>
                  <a:srgbClr val="FF0000"/>
                </a:solidFill>
              </a:rPr>
              <a:t>格式：学校简称</a:t>
            </a:r>
            <a:r>
              <a:rPr lang="en-US" altLang="zh-CN" dirty="0" smtClean="0">
                <a:solidFill>
                  <a:srgbClr val="FF0000"/>
                </a:solidFill>
              </a:rPr>
              <a:t>-</a:t>
            </a:r>
            <a:r>
              <a:rPr lang="zh-CN" altLang="en-US" dirty="0" smtClean="0">
                <a:solidFill>
                  <a:srgbClr val="FF0000"/>
                </a:solidFill>
              </a:rPr>
              <a:t>姓名</a:t>
            </a:r>
            <a:r>
              <a:rPr lang="en-US" altLang="zh-CN" dirty="0" smtClean="0">
                <a:solidFill>
                  <a:srgbClr val="FF0000"/>
                </a:solidFill>
              </a:rPr>
              <a:t>-</a:t>
            </a:r>
            <a:r>
              <a:rPr lang="zh-CN" altLang="en-US" dirty="0" smtClean="0">
                <a:solidFill>
                  <a:srgbClr val="FF0000"/>
                </a:solidFill>
              </a:rPr>
              <a:t>课题名。不要有多余的符号）</a:t>
            </a:r>
            <a:endParaRPr lang="zh-CN" altLang="zh-CN" dirty="0">
              <a:solidFill>
                <a:srgbClr val="FF0000"/>
              </a:solidFill>
            </a:endParaRPr>
          </a:p>
          <a:p>
            <a:pPr marL="0" indent="0">
              <a:lnSpc>
                <a:spcPct val="150000"/>
              </a:lnSpc>
              <a:buNone/>
            </a:pPr>
            <a:r>
              <a:rPr lang="zh-CN" altLang="zh-CN" dirty="0"/>
              <a:t>十一、本通知和《青浦区教育科学研究项目申请书》、《“青浦实验行动”项目申请书》、《青浦区教育科学研究项目经费管理及使用办法》、《</a:t>
            </a:r>
            <a:r>
              <a:rPr lang="en-US" altLang="zh-CN" dirty="0"/>
              <a:t>2016</a:t>
            </a:r>
            <a:r>
              <a:rPr lang="zh-CN" altLang="zh-CN" dirty="0"/>
              <a:t>年区项目学校申报一览表》均可从教育局网站与青浦区教师进修学院教科中心网站（网址：</a:t>
            </a:r>
            <a:r>
              <a:rPr lang="en-US" altLang="zh-CN" dirty="0"/>
              <a:t>http://jxxy.qpedu.cn/jky/index.asp</a:t>
            </a:r>
            <a:r>
              <a:rPr lang="zh-CN" altLang="zh-CN" dirty="0"/>
              <a:t>）下载。</a:t>
            </a:r>
          </a:p>
          <a:p>
            <a:pPr marL="0" indent="0">
              <a:buNone/>
            </a:pPr>
            <a:endParaRPr lang="zh-CN" altLang="en-US" dirty="0"/>
          </a:p>
        </p:txBody>
      </p:sp>
    </p:spTree>
    <p:extLst>
      <p:ext uri="{BB962C8B-B14F-4D97-AF65-F5344CB8AC3E}">
        <p14:creationId xmlns:p14="http://schemas.microsoft.com/office/powerpoint/2010/main" val="7637953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a:bodyPr>
          <a:lstStyle/>
          <a:p>
            <a:pPr marL="0" indent="0" algn="ctr">
              <a:buNone/>
            </a:pPr>
            <a:r>
              <a:rPr lang="zh-CN" altLang="en-US" sz="6000" dirty="0" smtClean="0"/>
              <a:t>谢      谢！</a:t>
            </a:r>
            <a:endParaRPr lang="en-US" altLang="zh-CN" sz="6000" dirty="0" smtClean="0"/>
          </a:p>
          <a:p>
            <a:pPr marL="0" indent="0" algn="ctr">
              <a:buNone/>
            </a:pPr>
            <a:endParaRPr lang="en-US" altLang="zh-CN" sz="6000" dirty="0" smtClean="0"/>
          </a:p>
          <a:p>
            <a:pPr marL="0" indent="0" algn="ctr">
              <a:buNone/>
            </a:pPr>
            <a:r>
              <a:rPr lang="en-US" altLang="zh-CN" sz="4000" dirty="0" smtClean="0"/>
              <a:t>2016.6.23</a:t>
            </a:r>
            <a:endParaRPr lang="zh-CN" altLang="en-US" sz="4000" dirty="0"/>
          </a:p>
        </p:txBody>
      </p:sp>
    </p:spTree>
    <p:extLst>
      <p:ext uri="{BB962C8B-B14F-4D97-AF65-F5344CB8AC3E}">
        <p14:creationId xmlns:p14="http://schemas.microsoft.com/office/powerpoint/2010/main" val="2196586240"/>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62</TotalTime>
  <Words>791</Words>
  <Application>Microsoft Office PowerPoint</Application>
  <PresentationFormat>宽屏</PresentationFormat>
  <Paragraphs>22</Paragraphs>
  <Slides>8</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8</vt:i4>
      </vt:variant>
    </vt:vector>
  </HeadingPairs>
  <TitlesOfParts>
    <vt:vector size="14" baseType="lpstr">
      <vt:lpstr>黑体</vt:lpstr>
      <vt:lpstr>宋体</vt:lpstr>
      <vt:lpstr>Arial</vt:lpstr>
      <vt:lpstr>Calibri</vt:lpstr>
      <vt:lpstr>Calibri Light</vt:lpstr>
      <vt:lpstr>Office 主题</vt:lpstr>
      <vt:lpstr>青浦区教育局关于开展2016年度 教育科学研究项目（课题）申报工作 </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青浦区教育局关于开展2016年度教育科学研究项目（课题）申报工作 </dc:title>
  <dc:creator>zgm</dc:creator>
  <cp:lastModifiedBy>zgm</cp:lastModifiedBy>
  <cp:revision>6</cp:revision>
  <dcterms:created xsi:type="dcterms:W3CDTF">2016-06-23T00:32:10Z</dcterms:created>
  <dcterms:modified xsi:type="dcterms:W3CDTF">2016-06-23T01:34:56Z</dcterms:modified>
</cp:coreProperties>
</file>