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62" r:id="rId8"/>
    <p:sldId id="267" r:id="rId9"/>
    <p:sldId id="261" r:id="rId10"/>
    <p:sldId id="268" r:id="rId11"/>
    <p:sldId id="269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33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06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52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932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53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84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8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74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315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406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3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58F9-46D0-480B-A68B-2DE78B6549E1}" type="datetimeFigureOut">
              <a:rPr lang="zh-CN" altLang="en-US" smtClean="0"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33503-12B9-473A-A7D9-B7DAAD46AE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6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95328" y="2424944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lang="zh-CN" altLang="en-US" sz="96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给予树</a:t>
            </a:r>
            <a:endParaRPr lang="zh-CN" altLang="en-US" sz="9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902021" y="1870179"/>
            <a:ext cx="3384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yǔ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316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108" y="268674"/>
            <a:ext cx="10515600" cy="3118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ea typeface="楷体_GB2312" pitchFamily="49" charset="-122"/>
              </a:rPr>
              <a:t>        回家</a:t>
            </a:r>
            <a:r>
              <a:rPr lang="zh-CN" altLang="en-US" sz="4000" b="1" dirty="0">
                <a:ea typeface="楷体_GB2312" pitchFamily="49" charset="-122"/>
              </a:rPr>
              <a:t>途中，孩子们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兴高采烈</a:t>
            </a:r>
            <a:r>
              <a:rPr lang="zh-CN" altLang="en-US" sz="4000" b="1" dirty="0">
                <a:ea typeface="楷体_GB2312" pitchFamily="49" charset="-122"/>
              </a:rPr>
              <a:t>。你给我一点儿暗示，我让你摸摸口袋，不断让别人猜测自己买了什么礼物。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1356259" y="3387012"/>
            <a:ext cx="9890449" cy="2215991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rgbClr val="0000FF"/>
                </a:solidFill>
                <a:ea typeface="楷体_GB2312"/>
              </a:rPr>
              <a:t>哥哥暗示姐姐：</a:t>
            </a:r>
            <a:r>
              <a:rPr lang="en-US" altLang="zh-CN" sz="4000" b="1" u="sng" dirty="0">
                <a:solidFill>
                  <a:srgbClr val="0000FF"/>
                </a:solidFill>
                <a:ea typeface="楷体_GB2312"/>
              </a:rPr>
              <a:t>                  </a:t>
            </a:r>
            <a:r>
              <a:rPr lang="zh-CN" altLang="zh-CN" sz="4000" b="1" dirty="0">
                <a:solidFill>
                  <a:srgbClr val="0000FF"/>
                </a:solidFill>
                <a:ea typeface="楷体_GB231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4000" b="1" dirty="0" smtClean="0">
                <a:solidFill>
                  <a:srgbClr val="0000FF"/>
                </a:solidFill>
                <a:ea typeface="楷体_GB2312"/>
              </a:rPr>
              <a:t>姐姐</a:t>
            </a:r>
            <a:r>
              <a:rPr lang="zh-CN" altLang="zh-CN" sz="4000" b="1" dirty="0">
                <a:solidFill>
                  <a:srgbClr val="0000FF"/>
                </a:solidFill>
                <a:ea typeface="楷体_GB2312"/>
              </a:rPr>
              <a:t>让哥哥摸摸自己的口袋，说：</a:t>
            </a:r>
            <a:r>
              <a:rPr lang="en-US" altLang="zh-CN" sz="4000" b="1" u="sng" dirty="0">
                <a:solidFill>
                  <a:srgbClr val="0000FF"/>
                </a:solidFill>
                <a:ea typeface="楷体_GB2312"/>
              </a:rPr>
              <a:t>                 </a:t>
            </a:r>
            <a:r>
              <a:rPr lang="zh-CN" altLang="zh-CN" sz="4000" b="1" dirty="0">
                <a:solidFill>
                  <a:srgbClr val="0000FF"/>
                </a:solidFill>
                <a:ea typeface="楷体_GB2312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6" name="右箭头 5">
            <a:hlinkClick r:id="rId3" action="ppaction://hlinksldjump"/>
          </p:cNvPr>
          <p:cNvSpPr/>
          <p:nvPr/>
        </p:nvSpPr>
        <p:spPr>
          <a:xfrm>
            <a:off x="11616612" y="6438123"/>
            <a:ext cx="363894" cy="27991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22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580" y="510009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latin typeface="楷体_GB2312"/>
              </a:rPr>
              <a:t>    圣诞节前夕，我给每个孩子二十美元，提醒每人至少准备四份礼物。接着，我把他们带到一个商场，分头去采购，约定两小时后一起回家。</a:t>
            </a:r>
            <a:endParaRPr lang="zh-CN" altLang="en-US" sz="4000" b="1" dirty="0">
              <a:latin typeface="楷体_GB231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76465" y="2223794"/>
            <a:ext cx="167951" cy="16795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94384" y="2217573"/>
            <a:ext cx="167951" cy="16795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2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2217" y="794299"/>
            <a:ext cx="10515600" cy="213988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/>
              <a:t>       金吉娅说话的声音很低，显然在为没能给我们买到像样的礼物而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难过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352939" y="3349690"/>
            <a:ext cx="9028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</a:rPr>
              <a:t>“我的钱就</a:t>
            </a:r>
            <a:r>
              <a:rPr lang="en-US" altLang="zh-CN" sz="4000" b="1" dirty="0" smtClean="0">
                <a:solidFill>
                  <a:srgbClr val="0000CC"/>
                </a:solidFill>
              </a:rPr>
              <a:t>……</a:t>
            </a:r>
            <a:r>
              <a:rPr lang="zh-CN" altLang="en-US" sz="4000" b="1" dirty="0" smtClean="0">
                <a:solidFill>
                  <a:srgbClr val="0000CC"/>
                </a:solidFill>
              </a:rPr>
              <a:t>只够买这些棒棒糖了。”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89788" y="3349690"/>
            <a:ext cx="9156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……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2822" y="101188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低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85540" y="1937347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难过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623176" y="6221506"/>
            <a:ext cx="340659" cy="3137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297817" y="6221506"/>
            <a:ext cx="347336" cy="3137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Grp="1" noChangeArrowheads="1"/>
          </p:cNvSpPr>
          <p:nvPr>
            <p:ph idx="1"/>
          </p:nvPr>
        </p:nvSpPr>
        <p:spPr bwMode="auto">
          <a:xfrm>
            <a:off x="744894" y="705952"/>
            <a:ext cx="10515600" cy="237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金吉娅来到这棵</a:t>
            </a:r>
            <a:r>
              <a:rPr lang="zh-CN" altLang="en-US" sz="4000" b="1" dirty="0"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给予树</a:t>
            </a:r>
            <a:r>
              <a:rPr lang="zh-CN" altLang="en-US" sz="4000" b="1" dirty="0"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下，取下了其中的一张卡片，看到卡片上写着：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，想到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，于是，她 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 b="1" u="sng" dirty="0" smtClean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83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Grp="1" noChangeArrowheads="1"/>
          </p:cNvSpPr>
          <p:nvPr>
            <p:ph idx="1"/>
          </p:nvPr>
        </p:nvSpPr>
        <p:spPr bwMode="auto">
          <a:xfrm>
            <a:off x="903515" y="948547"/>
            <a:ext cx="105156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我紧紧地拥抱着金吉娅。这个圣诞节，她不但送给我们棒棒糖，还送给我们善良、仁爱、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同情和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体贴，以及一个陌生女孩如愿以偿的笑脸。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960624" y="1708474"/>
            <a:ext cx="720725" cy="144463"/>
            <a:chOff x="1383" y="2432"/>
            <a:chExt cx="454" cy="91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383" y="2432"/>
              <a:ext cx="136" cy="9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701" y="2432"/>
              <a:ext cx="136" cy="90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391456" y="1703420"/>
            <a:ext cx="215900" cy="144463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30936" y="2595151"/>
            <a:ext cx="26273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如愿以偿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827639" y="3752196"/>
            <a:ext cx="31670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愿望得到实现</a:t>
            </a:r>
          </a:p>
        </p:txBody>
      </p:sp>
      <p:sp>
        <p:nvSpPr>
          <p:cNvPr id="2" name="矩形 1"/>
          <p:cNvSpPr/>
          <p:nvPr/>
        </p:nvSpPr>
        <p:spPr>
          <a:xfrm>
            <a:off x="8516960" y="1847883"/>
            <a:ext cx="3272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善良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仁爱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3515" y="2654301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同情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体贴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210801" y="6230470"/>
            <a:ext cx="251011" cy="24204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658249" y="6230470"/>
            <a:ext cx="251011" cy="24204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293609" y="6230470"/>
            <a:ext cx="251011" cy="24204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1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272" y="348615"/>
            <a:ext cx="10003971" cy="2289175"/>
          </a:xfrm>
          <a:noFill/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后来，我看到了一棵援助中心的‘给予树’。树上有许多卡片，其中一张是一个小女孩写的。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未标题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338" y="2413687"/>
            <a:ext cx="3656018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46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90" y="1261674"/>
            <a:ext cx="4435085" cy="510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79305" y="232679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给予树</a:t>
            </a:r>
            <a:endParaRPr lang="zh-CN" altLang="en-US" sz="4400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2497" y="1481133"/>
            <a:ext cx="4513312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b="1" dirty="0" smtClean="0">
                <a:ea typeface="楷体_GB2312" pitchFamily="49" charset="-122"/>
              </a:rPr>
              <a:t>              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给予树是一棵特殊的圣诞树。家庭困难的小朋友可以在卡片上写个愿望，然后由慈善机构把这个卡片挂在给予树上，来请求他人帮助这些孩子实现愿望。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19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581" y="9485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 smtClean="0">
                <a:latin typeface="+mn-ea"/>
              </a:rPr>
              <a:t>1.</a:t>
            </a:r>
            <a:r>
              <a:rPr lang="zh-CN" altLang="en-US" sz="3600" b="1" dirty="0" smtClean="0">
                <a:latin typeface="+mn-ea"/>
              </a:rPr>
              <a:t>自由朗读课文，读准字音，读通句子。</a:t>
            </a:r>
            <a:endParaRPr lang="en-US" altLang="zh-CN" sz="3600" b="1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 smtClean="0">
                <a:latin typeface="+mn-ea"/>
              </a:rPr>
              <a:t>2.</a:t>
            </a:r>
            <a:r>
              <a:rPr lang="zh-CN" altLang="en-US" sz="3600" b="1" dirty="0" smtClean="0">
                <a:latin typeface="+mn-ea"/>
              </a:rPr>
              <a:t>思考</a:t>
            </a:r>
            <a:r>
              <a:rPr lang="zh-CN" altLang="en-US" sz="3600" b="1" dirty="0" smtClean="0">
                <a:latin typeface="+mn-ea"/>
              </a:rPr>
              <a:t>：他们分别给予</a:t>
            </a:r>
            <a:r>
              <a:rPr lang="zh-CN" altLang="en-US" sz="3600" b="1" dirty="0" smtClean="0">
                <a:latin typeface="+mn-ea"/>
              </a:rPr>
              <a:t>了别人什么？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70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idx="1"/>
          </p:nvPr>
        </p:nvSpPr>
        <p:spPr bwMode="auto">
          <a:xfrm>
            <a:off x="875523" y="771266"/>
            <a:ext cx="10515600" cy="5937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indent="0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dirty="0" smtClean="0"/>
              <a:t>           </a:t>
            </a:r>
            <a:r>
              <a:rPr lang="zh-CN" altLang="en-US" sz="4000" b="1" dirty="0" smtClean="0">
                <a:ea typeface="楷体_GB2312" pitchFamily="49" charset="-122"/>
              </a:rPr>
              <a:t>圣诞节</a:t>
            </a:r>
            <a:r>
              <a:rPr lang="zh-CN" altLang="en-US" sz="4000" b="1" dirty="0">
                <a:ea typeface="楷体_GB2312" pitchFamily="49" charset="-122"/>
              </a:rPr>
              <a:t>快到了，该选购圣诞礼物了。孩子们热烈地讨论着这个话题，互相试探着对方的心意。希望送出最</a:t>
            </a:r>
            <a:r>
              <a:rPr lang="zh-CN" altLang="en-US" sz="4000" b="1" dirty="0">
                <a:solidFill>
                  <a:srgbClr val="0000FF"/>
                </a:solidFill>
                <a:ea typeface="楷体_GB2312" pitchFamily="49" charset="-122"/>
              </a:rPr>
              <a:t>诚挚</a:t>
            </a:r>
            <a:r>
              <a:rPr lang="zh-CN" altLang="en-US" sz="4000" b="1" dirty="0">
                <a:ea typeface="楷体_GB2312" pitchFamily="49" charset="-122"/>
              </a:rPr>
              <a:t>的祝福，收到最甜蜜的笑容</a:t>
            </a:r>
            <a:r>
              <a:rPr lang="zh-CN" altLang="en-US" sz="4000" b="1" dirty="0" smtClean="0">
                <a:ea typeface="楷体_GB2312" pitchFamily="49" charset="-122"/>
              </a:rPr>
              <a:t>。让我担心的是，家里并不宽裕，我只攒了一百美元，却要由五个孩子来分享，他们怎么可能买到很多很好的礼物呢？</a:t>
            </a:r>
          </a:p>
          <a:p>
            <a:pPr marL="0" indent="0">
              <a:lnSpc>
                <a:spcPct val="130000"/>
              </a:lnSpc>
              <a:spcBef>
                <a:spcPct val="50000"/>
              </a:spcBef>
              <a:buNone/>
            </a:pPr>
            <a:endParaRPr lang="zh-CN" altLang="en-US" sz="4000" b="1" dirty="0">
              <a:ea typeface="楷体_GB2312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98980" y="3247052"/>
            <a:ext cx="1054359" cy="7557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0331" y="3270999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宽裕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2755" y="324705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攒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849146" y="3804394"/>
            <a:ext cx="1536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富有、富足</a:t>
            </a:r>
            <a:endParaRPr lang="zh-CN" altLang="en-US" sz="20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879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4184" y="911225"/>
            <a:ext cx="10515600" cy="4351338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b="1" dirty="0" smtClean="0">
                <a:ea typeface="楷体_GB2312" pitchFamily="49" charset="-122"/>
              </a:rPr>
              <a:t>        </a:t>
            </a:r>
            <a:r>
              <a:rPr lang="zh-CN" altLang="en-US" sz="4000" b="1" dirty="0" smtClean="0">
                <a:ea typeface="楷体_GB2312" pitchFamily="49" charset="-122"/>
              </a:rPr>
              <a:t>让我担心的是，家里并不宽裕，我只攒了一百美元，却要由五个孩子来分享，他们怎么可能买到很多很好的礼物呢？</a:t>
            </a:r>
          </a:p>
        </p:txBody>
      </p:sp>
    </p:spTree>
    <p:extLst>
      <p:ext uri="{BB962C8B-B14F-4D97-AF65-F5344CB8AC3E}">
        <p14:creationId xmlns:p14="http://schemas.microsoft.com/office/powerpoint/2010/main" val="39401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75523" y="771266"/>
            <a:ext cx="10515600" cy="5937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 smtClean="0"/>
              <a:t>           </a:t>
            </a:r>
            <a:r>
              <a:rPr lang="zh-CN" altLang="en-US" sz="4000" b="1" dirty="0" smtClean="0">
                <a:ea typeface="楷体_GB2312" pitchFamily="49" charset="-122"/>
              </a:rPr>
              <a:t>圣诞节快到了，该选购圣诞礼物了。孩子们热烈地讨论着这个话题，互相试探着对方的心意。希望送出最</a:t>
            </a:r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诚挚</a:t>
            </a:r>
            <a:r>
              <a:rPr lang="zh-CN" altLang="en-US" sz="4000" b="1" dirty="0" smtClean="0">
                <a:ea typeface="楷体_GB2312" pitchFamily="49" charset="-122"/>
              </a:rPr>
              <a:t>的祝福，收到最甜蜜的笑容。让我担心的是，家里并不宽裕，我只攒了一百美元，却要由五个孩子来分享，他们怎么可能买到很多很好的礼物呢？</a:t>
            </a:r>
          </a:p>
          <a:p>
            <a:pPr marL="0" indent="0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 b="1" dirty="0"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2490" y="1679511"/>
            <a:ext cx="1334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讨论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1247" y="1679511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试探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9283" y="2272298"/>
            <a:ext cx="10448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             希望送出最</a:t>
            </a:r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诚挚</a:t>
            </a:r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的祝福，收到最甜蜜的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523" y="3287961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笑容。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85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75523" y="771266"/>
            <a:ext cx="10515600" cy="321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 smtClean="0"/>
              <a:t>           </a:t>
            </a:r>
            <a:r>
              <a:rPr lang="zh-CN" altLang="en-US" sz="4000" b="1" dirty="0" smtClean="0">
                <a:ea typeface="楷体_GB2312" pitchFamily="49" charset="-122"/>
              </a:rPr>
              <a:t>圣诞节快到了，该选购圣诞礼物了。孩子们热烈地讨论着这个话题，互相试探着对方的心意。希望送出最</a:t>
            </a:r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诚挚</a:t>
            </a:r>
            <a:r>
              <a:rPr lang="zh-CN" altLang="en-US" sz="4000" b="1" dirty="0" smtClean="0">
                <a:ea typeface="楷体_GB2312" pitchFamily="49" charset="-122"/>
              </a:rPr>
              <a:t>的祝福，收到最甜蜜的笑容。</a:t>
            </a:r>
            <a:endParaRPr lang="zh-CN" altLang="en-US" sz="4000" b="1" dirty="0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71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0918" y="398041"/>
            <a:ext cx="10843727" cy="533095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ea typeface="楷体_GB2312" pitchFamily="49" charset="-122"/>
              </a:rPr>
              <a:t>         </a:t>
            </a:r>
            <a:r>
              <a:rPr lang="zh-CN" altLang="en-US" sz="4200" b="1" dirty="0" smtClean="0">
                <a:ea typeface="楷体_GB2312" pitchFamily="49" charset="-122"/>
              </a:rPr>
              <a:t>回家途中，孩子们兴高采烈。你给我一点儿暗示，我让你摸摸口袋，不断让别人猜测自己买了什么礼物。只有八岁的小女儿金吉娅沉默不语。</a:t>
            </a:r>
            <a:r>
              <a:rPr lang="zh-CN" altLang="en-US" sz="4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透过塑料口袋，我发现，她只买了一些棒棒糖</a:t>
            </a:r>
            <a:r>
              <a:rPr lang="en-US" altLang="zh-CN" sz="4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4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那种五十美分一大把的棒棒糖！我有些生气：她到底用这二十美元做了什么？</a:t>
            </a:r>
            <a:endParaRPr lang="zh-CN" altLang="en-US" sz="4200" b="1" dirty="0" smtClean="0">
              <a:ea typeface="楷体_GB2312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9702039" y="3863399"/>
            <a:ext cx="1054359" cy="7557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7899" y="2193410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沉默不语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5530" y="529126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兴高采烈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4874" y="3748216"/>
            <a:ext cx="10391192" cy="12021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4874" y="4514459"/>
            <a:ext cx="7025951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38989" y="2034849"/>
            <a:ext cx="9374155" cy="2102499"/>
          </a:xfrm>
          <a:prstGeom prst="rect">
            <a:avLst/>
          </a:prstGeom>
          <a:solidFill>
            <a:schemeClr val="bg1">
              <a:alpha val="96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金吉娅沉默不语</a:t>
            </a:r>
            <a:r>
              <a:rPr lang="en-US" altLang="zh-CN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心想：</a:t>
            </a:r>
            <a:r>
              <a:rPr lang="en-US" altLang="zh-CN" sz="4000" b="1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altLang="zh-CN" sz="4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206066" y="6343135"/>
            <a:ext cx="288325" cy="28008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756398" y="6343135"/>
            <a:ext cx="288325" cy="28008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11728579" y="6372893"/>
            <a:ext cx="298580" cy="2503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>
            <a:hlinkClick r:id="rId4" action="ppaction://hlinksldjump"/>
          </p:cNvPr>
          <p:cNvSpPr/>
          <p:nvPr/>
        </p:nvSpPr>
        <p:spPr>
          <a:xfrm>
            <a:off x="11728579" y="5807676"/>
            <a:ext cx="298580" cy="32127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44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639</Words>
  <Application>Microsoft Office PowerPoint</Application>
  <PresentationFormat>宽屏</PresentationFormat>
  <Paragraphs>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黑体</vt:lpstr>
      <vt:lpstr>华文楷体</vt:lpstr>
      <vt:lpstr>楷体_GB2312</vt:lpstr>
      <vt:lpstr>宋体</vt:lpstr>
      <vt:lpstr>幼圆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27</cp:revision>
  <dcterms:created xsi:type="dcterms:W3CDTF">2019-03-06T12:16:05Z</dcterms:created>
  <dcterms:modified xsi:type="dcterms:W3CDTF">2019-03-14T17:08:48Z</dcterms:modified>
</cp:coreProperties>
</file>