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324" r:id="rId5"/>
    <p:sldId id="308" r:id="rId6"/>
    <p:sldId id="309" r:id="rId7"/>
    <p:sldId id="310" r:id="rId8"/>
    <p:sldId id="313" r:id="rId9"/>
    <p:sldId id="315" r:id="rId10"/>
    <p:sldId id="257" r:id="rId11"/>
    <p:sldId id="266" r:id="rId12"/>
    <p:sldId id="326" r:id="rId13"/>
    <p:sldId id="319" r:id="rId14"/>
    <p:sldId id="258" r:id="rId15"/>
    <p:sldId id="320" r:id="rId16"/>
    <p:sldId id="267" r:id="rId17"/>
    <p:sldId id="29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0875B4-C56C-481A-9AFB-4878AA26A7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9F0313D-2565-4B68-839D-1E92D3E750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7CE46E3-D6DB-4737-A008-34E8C73D76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D6370-15E6-4BD6-99E4-F2908BF7EC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767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9F3D864-3E1C-4919-9DB0-9AAFC7DE0C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FE8193-7BE5-4D18-9652-FC02FCAAB9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03566F-9A9D-446C-A532-D485990CE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BCDAE-6DA8-4660-9FAA-6CE4CE578C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4833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CF21B82-2471-4A2D-BB83-A254EB299E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C399F4A-2E57-4927-96D9-11990FCA32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EAFB6AE-4089-4372-A36F-E28FAC106A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FFB05-A651-4E4E-8ABF-89174A8889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7848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F11A5F-4C3B-40B1-9BDF-1695B0B41D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8AFFD2-6996-4BBE-8F14-BCCD25D57C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C1758-6A74-40F0-AF75-8BFC32B6DD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9917A-8BCE-4F97-AC6D-9DF9ED1F5D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3629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81E122-138B-498C-831B-B957928370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AA0061C-FB70-4772-B462-48DCA8C719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329459-81F4-443A-80B8-1B0CC022EB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3F457-AA2F-47AD-B9F0-FAF271A144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0196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4297A7E-1873-47E2-9819-23944B4004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A119049-ABE0-4A52-9D66-B2B440AC1D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B7B8BAE-027F-4BC1-AC41-BBA43C8FB2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15EE-FC74-4F9E-BD6B-7D8A1678C3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9605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4C56323-1F3A-4E5B-A41F-16245B0ABA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371E22C-BB03-4649-8397-D1A8C65CA9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0E1145E-4E34-4C14-971A-E1F3DC18A3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CBDF-78AF-49EB-B3B3-B02A3AA9EC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801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0B373A-7A44-449C-92FD-254F1181C3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8AC343-0B56-450C-9D77-D0B50632FE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60FFF6-2B97-47A3-8D63-FE1D5E6C36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681C9-16AD-40A5-8997-9D252A80D1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356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06DACE-692D-4C57-86A9-FB04289DA1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62EDBA-EB3F-4F4A-9225-B00D488201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317122-116E-48BC-8BCA-546A6B4DF8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91BE8-E842-43A5-B9DB-E84F3BCCFD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0714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DA44D38-9C54-434B-A792-AC9975FEB3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B1E2B1-F8A9-450D-AC9E-84F20B32E9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B3DD6EB-B60D-4972-91A8-CBF2200447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F940A-CD32-46D1-8177-96EF530240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489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C78EA90-0165-4C27-8E9F-F79EB405A7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8C3FAC-B98A-4BB7-A673-670E177562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A83225-6F33-46E1-9A35-BE0E8768FB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8CC9F-3C9E-428F-A525-08DFD88FF6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455934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0875B4-C56C-481A-9AFB-4878AA26A7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9F0313D-2565-4B68-839D-1E92D3E750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7CE46E3-D6DB-4737-A008-34E8C73D76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D6370-15E6-4BD6-99E4-F2908BF7EC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3844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9F3D864-3E1C-4919-9DB0-9AAFC7DE0C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FE8193-7BE5-4D18-9652-FC02FCAAB9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03566F-9A9D-446C-A532-D485990CE5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BCDAE-6DA8-4660-9FAA-6CE4CE578C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32800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CF21B82-2471-4A2D-BB83-A254EB299E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C399F4A-2E57-4927-96D9-11990FCA32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EAFB6AE-4089-4372-A36F-E28FAC106A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FFB05-A651-4E4E-8ABF-89174A8889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05751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F11A5F-4C3B-40B1-9BDF-1695B0B41D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8AFFD2-6996-4BBE-8F14-BCCD25D57C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C1758-6A74-40F0-AF75-8BFC32B6DD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9917A-8BCE-4F97-AC6D-9DF9ED1F5D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377023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81E122-138B-498C-831B-B957928370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AA0061C-FB70-4772-B462-48DCA8C719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329459-81F4-443A-80B8-1B0CC022EB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3F457-AA2F-47AD-B9F0-FAF271A144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39532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4297A7E-1873-47E2-9819-23944B4004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A119049-ABE0-4A52-9D66-B2B440AC1D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B7B8BAE-027F-4BC1-AC41-BBA43C8FB2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15EE-FC74-4F9E-BD6B-7D8A1678C3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69921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4C56323-1F3A-4E5B-A41F-16245B0ABA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371E22C-BB03-4649-8397-D1A8C65CA9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0E1145E-4E34-4C14-971A-E1F3DC18A3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CBDF-78AF-49EB-B3B3-B02A3AA9EC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884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0B373A-7A44-449C-92FD-254F1181C3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8AC343-0B56-450C-9D77-D0B50632FE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60FFF6-2B97-47A3-8D63-FE1D5E6C36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681C9-16AD-40A5-8997-9D252A80D1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59675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06DACE-692D-4C57-86A9-FB04289DA1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62EDBA-EB3F-4F4A-9225-B00D488201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317122-116E-48BC-8BCA-546A6B4DF8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91BE8-E842-43A5-B9DB-E84F3BCCFD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443063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DA44D38-9C54-434B-A792-AC9975FEB3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3B1E2B1-F8A9-450D-AC9E-84F20B32E9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B3DD6EB-B60D-4972-91A8-CBF2200447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F940A-CD32-46D1-8177-96EF530240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0773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C78EA90-0165-4C27-8E9F-F79EB405A7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8C3FAC-B98A-4BB7-A673-670E177562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A83225-6F33-46E1-9A35-BE0E8768FB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8CC9F-3C9E-428F-A525-08DFD88FF6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212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A69BBB2-3EC2-4BDB-B317-F6BD9ACA516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1830A77-3B68-4D12-AF47-487C7025728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3D2084E-3957-42F7-A154-10656BA87DC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3CC1163-BDFE-41B5-A333-B95623296C1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A44E9BD-A9A8-4F1B-B688-81D3B815AE5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400" noProof="1" dirty="0"/>
            </a:lvl1pPr>
          </a:lstStyle>
          <a:p>
            <a:pPr>
              <a:defRPr/>
            </a:pPr>
            <a:fld id="{1460D68F-4C53-491A-B616-ABDDB85E875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9410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A69BBB2-3EC2-4BDB-B317-F6BD9ACA516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1830A77-3B68-4D12-AF47-487C7025728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3D2084E-3957-42F7-A154-10656BA87DC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3CC1163-BDFE-41B5-A333-B95623296C1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A44E9BD-A9A8-4F1B-B688-81D3B815AE5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400" noProof="1" dirty="0"/>
            </a:lvl1pPr>
          </a:lstStyle>
          <a:p>
            <a:pPr>
              <a:defRPr/>
            </a:pPr>
            <a:fld id="{1460D68F-4C53-491A-B616-ABDDB85E875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1152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Relationship Id="rId5" Type="http://schemas.openxmlformats.org/officeDocument/2006/relationships/slide" Target="slide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>
            <a:extLst>
              <a:ext uri="{FF2B5EF4-FFF2-40B4-BE49-F238E27FC236}">
                <a16:creationId xmlns:a16="http://schemas.microsoft.com/office/drawing/2014/main" id="{DE1331AD-D2FB-490D-B597-A5E48BC31F8C}"/>
              </a:ext>
            </a:extLst>
          </p:cNvPr>
          <p:cNvSpPr txBox="1"/>
          <p:nvPr/>
        </p:nvSpPr>
        <p:spPr>
          <a:xfrm>
            <a:off x="3429000" y="2590800"/>
            <a:ext cx="54864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4800" noProof="1">
                <a:ln w="10160">
                  <a:solidFill>
                    <a:srgbClr val="DAEDE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黑体" panose="02010600030101010101" pitchFamily="2" charset="-122"/>
              </a:rPr>
              <a:t>线段、射线、直线</a:t>
            </a:r>
          </a:p>
        </p:txBody>
      </p:sp>
      <p:sp>
        <p:nvSpPr>
          <p:cNvPr id="2051" name="Text Box 5">
            <a:extLst>
              <a:ext uri="{FF2B5EF4-FFF2-40B4-BE49-F238E27FC236}">
                <a16:creationId xmlns:a16="http://schemas.microsoft.com/office/drawing/2014/main" id="{904D238D-EA9C-431D-AA77-5F3D9DF8FACF}"/>
              </a:ext>
            </a:extLst>
          </p:cNvPr>
          <p:cNvSpPr txBox="1"/>
          <p:nvPr/>
        </p:nvSpPr>
        <p:spPr>
          <a:xfrm>
            <a:off x="6781800" y="4038600"/>
            <a:ext cx="22098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000" b="1" noProof="1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楷体" pitchFamily="49" charset="-122"/>
                <a:ea typeface="楷体" pitchFamily="49" charset="-122"/>
              </a:rPr>
              <a:t>执教者 陆炯炜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26"/>
    </mc:Choice>
    <mc:Fallback xmlns="">
      <p:transition spd="slow" advTm="7322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4">
            <a:extLst>
              <a:ext uri="{FF2B5EF4-FFF2-40B4-BE49-F238E27FC236}">
                <a16:creationId xmlns:a16="http://schemas.microsoft.com/office/drawing/2014/main" id="{E687886D-61EC-4C44-B585-0B8D238BFE68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717550"/>
            <a:ext cx="2209800" cy="762000"/>
            <a:chOff x="624" y="528"/>
            <a:chExt cx="1392" cy="480"/>
          </a:xfrm>
        </p:grpSpPr>
        <p:sp>
          <p:nvSpPr>
            <p:cNvPr id="18444" name="AutoShape 5">
              <a:extLst>
                <a:ext uri="{FF2B5EF4-FFF2-40B4-BE49-F238E27FC236}">
                  <a16:creationId xmlns:a16="http://schemas.microsoft.com/office/drawing/2014/main" id="{8E1F8DB3-EC88-4DFF-A699-38DC59E17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528"/>
              <a:ext cx="1104" cy="480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45" name="Text Box 6">
              <a:extLst>
                <a:ext uri="{FF2B5EF4-FFF2-40B4-BE49-F238E27FC236}">
                  <a16:creationId xmlns:a16="http://schemas.microsoft.com/office/drawing/2014/main" id="{9AA20E39-BEEF-49A8-9A83-F87836794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576"/>
              <a:ext cx="129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solidFill>
                    <a:schemeClr val="bg1"/>
                  </a:solidFill>
                </a:rPr>
                <a:t>练一练</a:t>
              </a:r>
            </a:p>
          </p:txBody>
        </p:sp>
      </p:grpSp>
      <p:sp>
        <p:nvSpPr>
          <p:cNvPr id="18435" name="Text Box 7">
            <a:extLst>
              <a:ext uri="{FF2B5EF4-FFF2-40B4-BE49-F238E27FC236}">
                <a16:creationId xmlns:a16="http://schemas.microsoft.com/office/drawing/2014/main" id="{C818528C-D2E4-438F-95C4-44C81C291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838200"/>
            <a:ext cx="1295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chemeClr val="bg1"/>
                </a:solidFill>
              </a:rPr>
              <a:t>判断。</a:t>
            </a:r>
          </a:p>
        </p:txBody>
      </p:sp>
      <p:sp>
        <p:nvSpPr>
          <p:cNvPr id="14344" name="Text Box 8">
            <a:extLst>
              <a:ext uri="{FF2B5EF4-FFF2-40B4-BE49-F238E27FC236}">
                <a16:creationId xmlns:a16="http://schemas.microsoft.com/office/drawing/2014/main" id="{C6D56F20-B818-4F63-AF4C-DF9F99DAA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816100"/>
            <a:ext cx="7772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</a:rPr>
              <a:t>1.小胖画出了一条长 10 </a:t>
            </a:r>
            <a:r>
              <a:rPr lang="en-US" altLang="zh-CN" sz="2800" b="1" dirty="0" err="1">
                <a:solidFill>
                  <a:schemeClr val="bg1"/>
                </a:solidFill>
              </a:rPr>
              <a:t>厘米的直线</a:t>
            </a:r>
            <a:r>
              <a:rPr lang="en-US" altLang="zh-CN" sz="2800" b="1" dirty="0">
                <a:solidFill>
                  <a:schemeClr val="bg1"/>
                </a:solidFill>
              </a:rPr>
              <a:t>。</a:t>
            </a:r>
            <a:r>
              <a:rPr lang="zh-CN" altLang="en-US" sz="2800" b="1" dirty="0">
                <a:solidFill>
                  <a:schemeClr val="bg1"/>
                </a:solidFill>
              </a:rPr>
              <a:t>           </a:t>
            </a:r>
            <a:r>
              <a:rPr lang="en-US" altLang="zh-CN" sz="2800" b="1" dirty="0">
                <a:solidFill>
                  <a:schemeClr val="bg1"/>
                </a:solidFill>
              </a:rPr>
              <a:t>(   )</a:t>
            </a:r>
            <a:r>
              <a:rPr lang="zh-CN" altLang="en-US" sz="2800" b="1" dirty="0">
                <a:solidFill>
                  <a:schemeClr val="bg1"/>
                </a:solidFill>
              </a:rPr>
              <a:t>       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  <p:sp>
        <p:nvSpPr>
          <p:cNvPr id="14345" name="Text Box 9">
            <a:extLst>
              <a:ext uri="{FF2B5EF4-FFF2-40B4-BE49-F238E27FC236}">
                <a16:creationId xmlns:a16="http://schemas.microsoft.com/office/drawing/2014/main" id="{573FCDC6-1124-409F-A22B-52A79B627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9043" y="1854125"/>
            <a:ext cx="1143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14348" name="Text Box 12">
            <a:extLst>
              <a:ext uri="{FF2B5EF4-FFF2-40B4-BE49-F238E27FC236}">
                <a16:creationId xmlns:a16="http://schemas.microsoft.com/office/drawing/2014/main" id="{B4973B10-C297-43FC-9EFA-1DC3910DC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6638" y="2627314"/>
            <a:ext cx="7772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直线比射线长。 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		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		  (  )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         </a:t>
            </a:r>
            <a:endParaRPr lang="en-US" altLang="zh-CN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4350" name="Text Box 14">
            <a:extLst>
              <a:ext uri="{FF2B5EF4-FFF2-40B4-BE49-F238E27FC236}">
                <a16:creationId xmlns:a16="http://schemas.microsoft.com/office/drawing/2014/main" id="{CAFED25B-516D-4061-A625-0AEA90256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6638" y="3383334"/>
            <a:ext cx="84301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</a:rPr>
              <a:t>3.</a:t>
            </a:r>
            <a:r>
              <a:rPr lang="zh-CN" altLang="en-US" sz="2800" b="1" dirty="0">
                <a:solidFill>
                  <a:schemeClr val="bg1"/>
                </a:solidFill>
              </a:rPr>
              <a:t>线段、射线、直线中，线段最短，直线最长。</a:t>
            </a:r>
            <a:r>
              <a:rPr lang="en-US" altLang="zh-CN" sz="2800" b="1" dirty="0">
                <a:solidFill>
                  <a:schemeClr val="bg1"/>
                </a:solidFill>
              </a:rPr>
              <a:t>(    )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2158CAB-C29C-433C-A18B-DC91FC9B8125}"/>
              </a:ext>
            </a:extLst>
          </p:cNvPr>
          <p:cNvSpPr txBox="1"/>
          <p:nvPr/>
        </p:nvSpPr>
        <p:spPr>
          <a:xfrm>
            <a:off x="2306638" y="4101334"/>
            <a:ext cx="815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4.</a:t>
            </a: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正方形的四条边都是线段。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	        (  )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 Box 15">
            <a:extLst>
              <a:ext uri="{FF2B5EF4-FFF2-40B4-BE49-F238E27FC236}">
                <a16:creationId xmlns:a16="http://schemas.microsoft.com/office/drawing/2014/main" id="{11984EDC-BB8A-40BC-B1DF-A2CC8EF87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9464" y="4100660"/>
            <a:ext cx="838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B022785-B6E2-42B7-8BA2-21FA8B960E0A}"/>
              </a:ext>
            </a:extLst>
          </p:cNvPr>
          <p:cNvSpPr txBox="1"/>
          <p:nvPr/>
        </p:nvSpPr>
        <p:spPr>
          <a:xfrm>
            <a:off x="2306638" y="4899112"/>
            <a:ext cx="815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5.</a:t>
            </a:r>
            <a:r>
              <a:rPr lang="en-US" altLang="zh-CN" dirty="0"/>
              <a:t> 	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	 D   </a:t>
            </a:r>
            <a:r>
              <a:rPr lang="zh-CN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这是射线</a:t>
            </a:r>
            <a:r>
              <a:rPr lang="en-US" altLang="zh-CN" sz="28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CD</a:t>
            </a:r>
            <a:r>
              <a:rPr lang="zh-CN" altLang="en-US" sz="28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	        (  )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C08668BC-70D9-4F76-9E2A-5413FB297B8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9628" y="5431858"/>
            <a:ext cx="1826172" cy="1"/>
          </a:xfrm>
          <a:prstGeom prst="line">
            <a:avLst/>
          </a:prstGeom>
          <a:noFill/>
          <a:ln w="25400" cap="rnd">
            <a:solidFill>
              <a:schemeClr val="bg1"/>
            </a:solidFill>
            <a:miter lim="800000"/>
            <a:headEnd type="none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流程图: 接点 17">
            <a:extLst>
              <a:ext uri="{FF2B5EF4-FFF2-40B4-BE49-F238E27FC236}">
                <a16:creationId xmlns:a16="http://schemas.microsoft.com/office/drawing/2014/main" id="{D56EB153-3ACC-4B76-A0C2-B9E70F190C8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467100" y="5387040"/>
            <a:ext cx="81414" cy="89636"/>
          </a:xfrm>
          <a:prstGeom prst="flowChartConnector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E279A862-103B-42F8-9A85-FB273EF62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5061" y="4889586"/>
            <a:ext cx="1143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552641FD-41C1-496C-AA69-0E1672AF1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85362" y="3439460"/>
            <a:ext cx="1143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2CE1D8C1-48BD-450E-8D7E-82E71A596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7440" y="2658271"/>
            <a:ext cx="1143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811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52"/>
    </mc:Choice>
    <mc:Fallback xmlns="">
      <p:transition spd="slow" advTm="20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  <p:bldP spid="14348" grpId="0"/>
      <p:bldP spid="2" grpId="0"/>
      <p:bldP spid="16" grpId="0"/>
      <p:bldP spid="15" grpId="0"/>
      <p:bldP spid="18" grpId="0" animBg="1"/>
      <p:bldP spid="20" grpId="0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FA2843F-A47F-4CB0-A946-B2BE2900911B}"/>
              </a:ext>
            </a:extLst>
          </p:cNvPr>
          <p:cNvSpPr txBox="1"/>
          <p:nvPr/>
        </p:nvSpPr>
        <p:spPr>
          <a:xfrm>
            <a:off x="2428875" y="904875"/>
            <a:ext cx="5667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1·</a:t>
            </a:r>
            <a:r>
              <a:rPr lang="zh-CN" altLang="en-US" sz="2800" b="1" dirty="0">
                <a:solidFill>
                  <a:schemeClr val="bg1"/>
                </a:solidFill>
              </a:rPr>
              <a:t>从一点出发画射线</a:t>
            </a:r>
            <a:r>
              <a:rPr lang="en-US" altLang="zh-CN" sz="2800" b="1" dirty="0">
                <a:solidFill>
                  <a:schemeClr val="bg1"/>
                </a:solidFill>
              </a:rPr>
              <a:t>DC</a:t>
            </a:r>
            <a:endParaRPr lang="zh-CN" altLang="en-US" sz="2800" dirty="0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788CB998-3E97-4F23-9EB7-8FBD38E8F58F}"/>
              </a:ext>
            </a:extLst>
          </p:cNvPr>
          <p:cNvCxnSpPr/>
          <p:nvPr/>
        </p:nvCxnSpPr>
        <p:spPr>
          <a:xfrm flipV="1">
            <a:off x="5534526" y="2021305"/>
            <a:ext cx="0" cy="115503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15DE55AF-AE35-496C-BE17-D9EACA1C61E5}"/>
              </a:ext>
            </a:extLst>
          </p:cNvPr>
          <p:cNvCxnSpPr/>
          <p:nvPr/>
        </p:nvCxnSpPr>
        <p:spPr>
          <a:xfrm flipV="1">
            <a:off x="5534526" y="2021305"/>
            <a:ext cx="385011" cy="115503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E931658-62CC-4558-91A7-0114363A4211}"/>
              </a:ext>
            </a:extLst>
          </p:cNvPr>
          <p:cNvCxnSpPr>
            <a:cxnSpLocks/>
          </p:cNvCxnSpPr>
          <p:nvPr/>
        </p:nvCxnSpPr>
        <p:spPr>
          <a:xfrm flipV="1">
            <a:off x="5534526" y="1604647"/>
            <a:ext cx="1086869" cy="1571690"/>
          </a:xfrm>
          <a:prstGeom prst="line">
            <a:avLst/>
          </a:prstGeom>
          <a:ln w="19050">
            <a:solidFill>
              <a:srgbClr val="FFFF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1C975742-DB89-41B7-8FB3-53378BBFE9D9}"/>
              </a:ext>
            </a:extLst>
          </p:cNvPr>
          <p:cNvCxnSpPr/>
          <p:nvPr/>
        </p:nvCxnSpPr>
        <p:spPr>
          <a:xfrm flipV="1">
            <a:off x="5534526" y="2454442"/>
            <a:ext cx="938463" cy="721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2B715691-5F8D-4E80-B776-692443B618C9}"/>
              </a:ext>
            </a:extLst>
          </p:cNvPr>
          <p:cNvCxnSpPr/>
          <p:nvPr/>
        </p:nvCxnSpPr>
        <p:spPr>
          <a:xfrm flipV="1">
            <a:off x="5534526" y="2815389"/>
            <a:ext cx="1122949" cy="3609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0FE1E5CC-140C-4200-A897-C65ED2102C4B}"/>
              </a:ext>
            </a:extLst>
          </p:cNvPr>
          <p:cNvCxnSpPr/>
          <p:nvPr/>
        </p:nvCxnSpPr>
        <p:spPr>
          <a:xfrm>
            <a:off x="5534526" y="3176337"/>
            <a:ext cx="1122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4B0317DE-A2E5-47E4-8424-83720AE0B24C}"/>
              </a:ext>
            </a:extLst>
          </p:cNvPr>
          <p:cNvCxnSpPr/>
          <p:nvPr/>
        </p:nvCxnSpPr>
        <p:spPr>
          <a:xfrm>
            <a:off x="5534526" y="3176337"/>
            <a:ext cx="1122949" cy="409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133E43F8-1AD3-4E7F-AE6A-C3CB0C14E768}"/>
              </a:ext>
            </a:extLst>
          </p:cNvPr>
          <p:cNvCxnSpPr/>
          <p:nvPr/>
        </p:nvCxnSpPr>
        <p:spPr>
          <a:xfrm>
            <a:off x="5534526" y="3176337"/>
            <a:ext cx="842211" cy="8422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C37FD06E-4408-4B34-BDDF-9BD095258944}"/>
              </a:ext>
            </a:extLst>
          </p:cNvPr>
          <p:cNvCxnSpPr/>
          <p:nvPr/>
        </p:nvCxnSpPr>
        <p:spPr>
          <a:xfrm>
            <a:off x="5534526" y="3176337"/>
            <a:ext cx="469232" cy="105877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E1A7B209-6825-40C6-8453-6F18BC5B5065}"/>
              </a:ext>
            </a:extLst>
          </p:cNvPr>
          <p:cNvCxnSpPr/>
          <p:nvPr/>
        </p:nvCxnSpPr>
        <p:spPr>
          <a:xfrm flipH="1">
            <a:off x="5438274" y="3176337"/>
            <a:ext cx="96252" cy="12512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77DD7F1C-8946-463E-90B8-9B7C5D72043E}"/>
              </a:ext>
            </a:extLst>
          </p:cNvPr>
          <p:cNvCxnSpPr/>
          <p:nvPr/>
        </p:nvCxnSpPr>
        <p:spPr>
          <a:xfrm flipH="1">
            <a:off x="5041232" y="3176337"/>
            <a:ext cx="493294" cy="1143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E08D9B7E-000C-4CC2-86DC-F8717F12BBA6}"/>
              </a:ext>
            </a:extLst>
          </p:cNvPr>
          <p:cNvCxnSpPr/>
          <p:nvPr/>
        </p:nvCxnSpPr>
        <p:spPr>
          <a:xfrm flipH="1">
            <a:off x="4704347" y="3176337"/>
            <a:ext cx="830179" cy="8422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25594BDC-3187-43FE-B8E2-BE0FEDECEFD5}"/>
              </a:ext>
            </a:extLst>
          </p:cNvPr>
          <p:cNvCxnSpPr/>
          <p:nvPr/>
        </p:nvCxnSpPr>
        <p:spPr>
          <a:xfrm flipH="1">
            <a:off x="4559968" y="3176337"/>
            <a:ext cx="974558" cy="40907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9E06876D-1141-483B-AD19-A7985049E960}"/>
              </a:ext>
            </a:extLst>
          </p:cNvPr>
          <p:cNvCxnSpPr/>
          <p:nvPr/>
        </p:nvCxnSpPr>
        <p:spPr>
          <a:xfrm flipH="1">
            <a:off x="4547937" y="3176337"/>
            <a:ext cx="9865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BFCCA200-3D0E-42F2-A824-3D43C8645813}"/>
              </a:ext>
            </a:extLst>
          </p:cNvPr>
          <p:cNvCxnSpPr/>
          <p:nvPr/>
        </p:nvCxnSpPr>
        <p:spPr>
          <a:xfrm flipH="1" flipV="1">
            <a:off x="4559968" y="2731168"/>
            <a:ext cx="974558" cy="445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4AFEC3EA-E691-4E20-AF17-FF8D2489E92A}"/>
              </a:ext>
            </a:extLst>
          </p:cNvPr>
          <p:cNvCxnSpPr/>
          <p:nvPr/>
        </p:nvCxnSpPr>
        <p:spPr>
          <a:xfrm flipH="1" flipV="1">
            <a:off x="4932947" y="2346158"/>
            <a:ext cx="601579" cy="83017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C49832F8-3CE6-410B-A424-F35A2CAB3392}"/>
              </a:ext>
            </a:extLst>
          </p:cNvPr>
          <p:cNvSpPr txBox="1"/>
          <p:nvPr/>
        </p:nvSpPr>
        <p:spPr>
          <a:xfrm>
            <a:off x="5217820" y="2825013"/>
            <a:ext cx="493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FF00"/>
                </a:solidFill>
                <a:latin typeface="+mn-ea"/>
              </a:rPr>
              <a:t>·</a:t>
            </a:r>
            <a:endParaRPr lang="zh-CN" altLang="en-US" sz="36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C54DDBD-723C-4566-A038-FCCED9B782EF}"/>
              </a:ext>
            </a:extLst>
          </p:cNvPr>
          <p:cNvSpPr txBox="1"/>
          <p:nvPr/>
        </p:nvSpPr>
        <p:spPr>
          <a:xfrm>
            <a:off x="5885454" y="2021304"/>
            <a:ext cx="385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FF00"/>
                </a:solidFill>
                <a:latin typeface="+mj-ea"/>
                <a:ea typeface="+mj-ea"/>
              </a:rPr>
              <a:t>·</a:t>
            </a:r>
            <a:endParaRPr lang="zh-CN" altLang="en-US" sz="2800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793A99A-F398-4A9C-A12F-16A4D0AB2848}"/>
              </a:ext>
            </a:extLst>
          </p:cNvPr>
          <p:cNvSpPr txBox="1"/>
          <p:nvPr/>
        </p:nvSpPr>
        <p:spPr>
          <a:xfrm>
            <a:off x="5525161" y="3119691"/>
            <a:ext cx="204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00"/>
                </a:solidFill>
              </a:rPr>
              <a:t>D</a:t>
            </a:r>
            <a:endParaRPr lang="zh-CN" altLang="en-US" sz="1600" dirty="0">
              <a:solidFill>
                <a:srgbClr val="FFFF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3EBE443-2D96-4FD7-AF7A-D7B7D9F065F1}"/>
              </a:ext>
            </a:extLst>
          </p:cNvPr>
          <p:cNvSpPr txBox="1"/>
          <p:nvPr/>
        </p:nvSpPr>
        <p:spPr>
          <a:xfrm>
            <a:off x="6120829" y="2265275"/>
            <a:ext cx="297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00"/>
                </a:solidFill>
              </a:rPr>
              <a:t>C</a:t>
            </a:r>
            <a:endParaRPr lang="zh-CN" altLang="en-US" sz="1600" dirty="0">
              <a:solidFill>
                <a:srgbClr val="FFFF00"/>
              </a:solidFill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0BC79F8C-F114-448E-A615-2B04D7ECD7B9}"/>
              </a:ext>
            </a:extLst>
          </p:cNvPr>
          <p:cNvGrpSpPr>
            <a:grpSpLocks/>
          </p:cNvGrpSpPr>
          <p:nvPr/>
        </p:nvGrpSpPr>
        <p:grpSpPr bwMode="auto">
          <a:xfrm>
            <a:off x="633662" y="666095"/>
            <a:ext cx="2209800" cy="762000"/>
            <a:chOff x="624" y="528"/>
            <a:chExt cx="1392" cy="480"/>
          </a:xfrm>
        </p:grpSpPr>
        <p:sp>
          <p:nvSpPr>
            <p:cNvPr id="27" name="AutoShape 5">
              <a:extLst>
                <a:ext uri="{FF2B5EF4-FFF2-40B4-BE49-F238E27FC236}">
                  <a16:creationId xmlns:a16="http://schemas.microsoft.com/office/drawing/2014/main" id="{913A2C0C-5F47-4A16-BFEF-22DB553E5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528"/>
              <a:ext cx="1104" cy="480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Text Box 6">
              <a:extLst>
                <a:ext uri="{FF2B5EF4-FFF2-40B4-BE49-F238E27FC236}">
                  <a16:creationId xmlns:a16="http://schemas.microsoft.com/office/drawing/2014/main" id="{FE89993B-4537-4793-B67D-3F2CE7EEC9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576"/>
              <a:ext cx="129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solidFill>
                    <a:schemeClr val="bg1"/>
                  </a:solidFill>
                </a:rPr>
                <a:t>练一练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275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023"/>
    </mc:Choice>
    <mc:Fallback xmlns="">
      <p:transition spd="slow" advTm="1640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375E8FCC-98DA-465E-AA05-CDB9CB6CB140}"/>
              </a:ext>
            </a:extLst>
          </p:cNvPr>
          <p:cNvCxnSpPr>
            <a:cxnSpLocks/>
          </p:cNvCxnSpPr>
          <p:nvPr/>
        </p:nvCxnSpPr>
        <p:spPr>
          <a:xfrm>
            <a:off x="3931920" y="3746333"/>
            <a:ext cx="4901184" cy="0"/>
          </a:xfrm>
          <a:prstGeom prst="line">
            <a:avLst/>
          </a:prstGeom>
          <a:ln w="19050">
            <a:solidFill>
              <a:schemeClr val="bg1"/>
            </a:solidFill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404F23E0-B9F6-48B9-A2E4-89E068A4A8EC}"/>
              </a:ext>
            </a:extLst>
          </p:cNvPr>
          <p:cNvCxnSpPr/>
          <p:nvPr/>
        </p:nvCxnSpPr>
        <p:spPr>
          <a:xfrm>
            <a:off x="4638675" y="2619375"/>
            <a:ext cx="2409825" cy="2352675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3C7EC674-82F9-48BC-B3C7-DBC5A69A6EE7}"/>
              </a:ext>
            </a:extLst>
          </p:cNvPr>
          <p:cNvCxnSpPr/>
          <p:nvPr/>
        </p:nvCxnSpPr>
        <p:spPr>
          <a:xfrm>
            <a:off x="4391025" y="3209925"/>
            <a:ext cx="2952750" cy="11430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82578B66-00EB-439D-B84A-A4D771C26B6F}"/>
              </a:ext>
            </a:extLst>
          </p:cNvPr>
          <p:cNvCxnSpPr>
            <a:cxnSpLocks/>
          </p:cNvCxnSpPr>
          <p:nvPr/>
        </p:nvCxnSpPr>
        <p:spPr>
          <a:xfrm flipV="1">
            <a:off x="4391025" y="2927123"/>
            <a:ext cx="3417470" cy="1425802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3FDD2348-44D7-4E4A-92A4-8BE67102CF68}"/>
              </a:ext>
            </a:extLst>
          </p:cNvPr>
          <p:cNvCxnSpPr/>
          <p:nvPr/>
        </p:nvCxnSpPr>
        <p:spPr>
          <a:xfrm flipV="1">
            <a:off x="4638675" y="2743200"/>
            <a:ext cx="2286000" cy="200025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9343EAD9-88FF-4C94-BA72-6E5D45A17579}"/>
              </a:ext>
            </a:extLst>
          </p:cNvPr>
          <p:cNvCxnSpPr>
            <a:cxnSpLocks/>
          </p:cNvCxnSpPr>
          <p:nvPr/>
        </p:nvCxnSpPr>
        <p:spPr>
          <a:xfrm flipH="1">
            <a:off x="4848330" y="1666875"/>
            <a:ext cx="2088127" cy="373913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4E59DD4B-2CC1-495D-B08F-F1B1D0ED855F}"/>
              </a:ext>
            </a:extLst>
          </p:cNvPr>
          <p:cNvCxnSpPr>
            <a:cxnSpLocks/>
          </p:cNvCxnSpPr>
          <p:nvPr/>
        </p:nvCxnSpPr>
        <p:spPr>
          <a:xfrm flipV="1">
            <a:off x="5310554" y="2314575"/>
            <a:ext cx="852121" cy="3247188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85E4DE7F-951D-49F1-868A-2B789FA25172}"/>
              </a:ext>
            </a:extLst>
          </p:cNvPr>
          <p:cNvCxnSpPr>
            <a:cxnSpLocks/>
          </p:cNvCxnSpPr>
          <p:nvPr/>
        </p:nvCxnSpPr>
        <p:spPr>
          <a:xfrm flipV="1">
            <a:off x="5732585" y="2190751"/>
            <a:ext cx="96715" cy="33710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402F4C86-C00F-4D7E-B374-772EF21DF88F}"/>
              </a:ext>
            </a:extLst>
          </p:cNvPr>
          <p:cNvCxnSpPr/>
          <p:nvPr/>
        </p:nvCxnSpPr>
        <p:spPr>
          <a:xfrm>
            <a:off x="5153025" y="2400300"/>
            <a:ext cx="1314450" cy="279082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827E4910-E9CA-4E84-BF95-5E3AD40BC8A3}"/>
              </a:ext>
            </a:extLst>
          </p:cNvPr>
          <p:cNvSpPr txBox="1"/>
          <p:nvPr/>
        </p:nvSpPr>
        <p:spPr>
          <a:xfrm>
            <a:off x="5438139" y="3374474"/>
            <a:ext cx="8521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FF00"/>
                </a:solidFill>
                <a:latin typeface="+mn-ea"/>
              </a:rPr>
              <a:t>·</a:t>
            </a:r>
            <a:endParaRPr lang="zh-CN" altLang="en-US" sz="40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09E9F5C-9D60-4931-96A1-B72F290AF62D}"/>
              </a:ext>
            </a:extLst>
          </p:cNvPr>
          <p:cNvSpPr txBox="1"/>
          <p:nvPr/>
        </p:nvSpPr>
        <p:spPr>
          <a:xfrm>
            <a:off x="2468979" y="895350"/>
            <a:ext cx="5667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2·</a:t>
            </a:r>
            <a:r>
              <a:rPr lang="zh-CN" altLang="en-US" sz="2800" b="1" dirty="0">
                <a:solidFill>
                  <a:schemeClr val="bg1"/>
                </a:solidFill>
              </a:rPr>
              <a:t>过一点画直线</a:t>
            </a:r>
            <a:endParaRPr lang="zh-CN" altLang="en-US" sz="2800" dirty="0"/>
          </a:p>
        </p:txBody>
      </p:sp>
      <p:grpSp>
        <p:nvGrpSpPr>
          <p:cNvPr id="26" name="Group 4">
            <a:extLst>
              <a:ext uri="{FF2B5EF4-FFF2-40B4-BE49-F238E27FC236}">
                <a16:creationId xmlns:a16="http://schemas.microsoft.com/office/drawing/2014/main" id="{4049C535-0DF1-40D5-84D8-F99537505EFE}"/>
              </a:ext>
            </a:extLst>
          </p:cNvPr>
          <p:cNvGrpSpPr>
            <a:grpSpLocks/>
          </p:cNvGrpSpPr>
          <p:nvPr/>
        </p:nvGrpSpPr>
        <p:grpSpPr bwMode="auto">
          <a:xfrm>
            <a:off x="601577" y="656570"/>
            <a:ext cx="2209800" cy="762000"/>
            <a:chOff x="624" y="528"/>
            <a:chExt cx="1392" cy="480"/>
          </a:xfrm>
        </p:grpSpPr>
        <p:sp>
          <p:nvSpPr>
            <p:cNvPr id="27" name="AutoShape 5">
              <a:extLst>
                <a:ext uri="{FF2B5EF4-FFF2-40B4-BE49-F238E27FC236}">
                  <a16:creationId xmlns:a16="http://schemas.microsoft.com/office/drawing/2014/main" id="{357DF91D-27C3-4826-9583-05E59A32B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528"/>
              <a:ext cx="1104" cy="480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Text Box 6">
              <a:extLst>
                <a:ext uri="{FF2B5EF4-FFF2-40B4-BE49-F238E27FC236}">
                  <a16:creationId xmlns:a16="http://schemas.microsoft.com/office/drawing/2014/main" id="{1529D4B3-FC1B-4975-AEC5-6579470BE3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576"/>
              <a:ext cx="129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solidFill>
                    <a:schemeClr val="bg1"/>
                  </a:solidFill>
                </a:rPr>
                <a:t>练一练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4353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911"/>
    </mc:Choice>
    <mc:Fallback xmlns="">
      <p:transition spd="slow" advTm="2109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07FF0EE-A80B-4EF0-89F7-D76B365B62DA}"/>
              </a:ext>
            </a:extLst>
          </p:cNvPr>
          <p:cNvSpPr txBox="1"/>
          <p:nvPr/>
        </p:nvSpPr>
        <p:spPr>
          <a:xfrm>
            <a:off x="2468979" y="895350"/>
            <a:ext cx="5667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3·</a:t>
            </a:r>
            <a:r>
              <a:rPr lang="zh-CN" altLang="en-US" sz="2800" b="1" dirty="0">
                <a:solidFill>
                  <a:schemeClr val="bg1"/>
                </a:solidFill>
              </a:rPr>
              <a:t>过两点画直线，能画几条？</a:t>
            </a:r>
            <a:endParaRPr lang="zh-CN" altLang="en-US" sz="28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412260A-578F-49A6-8273-E3B264CA36EC}"/>
              </a:ext>
            </a:extLst>
          </p:cNvPr>
          <p:cNvSpPr txBox="1"/>
          <p:nvPr/>
        </p:nvSpPr>
        <p:spPr>
          <a:xfrm>
            <a:off x="3538288" y="2796570"/>
            <a:ext cx="139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00"/>
                </a:solidFill>
              </a:rPr>
              <a:t>·</a:t>
            </a:r>
            <a:endParaRPr lang="zh-CN" altLang="en-US" sz="9600" dirty="0">
              <a:solidFill>
                <a:srgbClr val="FFFF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F63E8B0-60F2-4099-9E05-29754897701C}"/>
              </a:ext>
            </a:extLst>
          </p:cNvPr>
          <p:cNvSpPr txBox="1"/>
          <p:nvPr/>
        </p:nvSpPr>
        <p:spPr>
          <a:xfrm>
            <a:off x="5751717" y="2796570"/>
            <a:ext cx="139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00"/>
                </a:solidFill>
              </a:rPr>
              <a:t>·</a:t>
            </a:r>
            <a:endParaRPr lang="zh-CN" altLang="en-US" sz="9600" dirty="0">
              <a:solidFill>
                <a:srgbClr val="FFFF00"/>
              </a:solidFill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1BEF74D6-85AC-4B6A-89FA-2E96B1749239}"/>
              </a:ext>
            </a:extLst>
          </p:cNvPr>
          <p:cNvCxnSpPr/>
          <p:nvPr/>
        </p:nvCxnSpPr>
        <p:spPr>
          <a:xfrm>
            <a:off x="2117558" y="3657600"/>
            <a:ext cx="5450305" cy="0"/>
          </a:xfrm>
          <a:prstGeom prst="line">
            <a:avLst/>
          </a:prstGeom>
          <a:ln w="666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4">
            <a:extLst>
              <a:ext uri="{FF2B5EF4-FFF2-40B4-BE49-F238E27FC236}">
                <a16:creationId xmlns:a16="http://schemas.microsoft.com/office/drawing/2014/main" id="{A64EEB48-23B7-4D1C-B93A-550F2C9876C5}"/>
              </a:ext>
            </a:extLst>
          </p:cNvPr>
          <p:cNvGrpSpPr>
            <a:grpSpLocks/>
          </p:cNvGrpSpPr>
          <p:nvPr/>
        </p:nvGrpSpPr>
        <p:grpSpPr bwMode="auto">
          <a:xfrm>
            <a:off x="553452" y="656570"/>
            <a:ext cx="2209800" cy="762000"/>
            <a:chOff x="624" y="528"/>
            <a:chExt cx="1392" cy="480"/>
          </a:xfrm>
        </p:grpSpPr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2CA519CF-5431-40DB-A3E7-0C268D79E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528"/>
              <a:ext cx="1104" cy="480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Text Box 6">
              <a:extLst>
                <a:ext uri="{FF2B5EF4-FFF2-40B4-BE49-F238E27FC236}">
                  <a16:creationId xmlns:a16="http://schemas.microsoft.com/office/drawing/2014/main" id="{56121A35-9B00-407E-B558-ED2E05C014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576"/>
              <a:ext cx="129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solidFill>
                    <a:schemeClr val="bg1"/>
                  </a:solidFill>
                </a:rPr>
                <a:t>练一练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207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9"/>
    </mc:Choice>
    <mc:Fallback xmlns="">
      <p:transition spd="slow" advTm="11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4">
            <a:extLst>
              <a:ext uri="{FF2B5EF4-FFF2-40B4-BE49-F238E27FC236}">
                <a16:creationId xmlns:a16="http://schemas.microsoft.com/office/drawing/2014/main" id="{D62A477E-7BD6-4424-9DB3-C1B72885E452}"/>
              </a:ext>
            </a:extLst>
          </p:cNvPr>
          <p:cNvGrpSpPr>
            <a:grpSpLocks/>
          </p:cNvGrpSpPr>
          <p:nvPr/>
        </p:nvGrpSpPr>
        <p:grpSpPr bwMode="auto">
          <a:xfrm>
            <a:off x="637082" y="536576"/>
            <a:ext cx="2209800" cy="762000"/>
            <a:chOff x="624" y="528"/>
            <a:chExt cx="1392" cy="480"/>
          </a:xfrm>
        </p:grpSpPr>
        <p:sp>
          <p:nvSpPr>
            <p:cNvPr id="19472" name="AutoShape 5">
              <a:extLst>
                <a:ext uri="{FF2B5EF4-FFF2-40B4-BE49-F238E27FC236}">
                  <a16:creationId xmlns:a16="http://schemas.microsoft.com/office/drawing/2014/main" id="{44134CEC-1772-4162-90F5-7724D3F1D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528"/>
              <a:ext cx="1104" cy="480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473" name="Text Box 6">
              <a:extLst>
                <a:ext uri="{FF2B5EF4-FFF2-40B4-BE49-F238E27FC236}">
                  <a16:creationId xmlns:a16="http://schemas.microsoft.com/office/drawing/2014/main" id="{D1B583A1-9F41-42E3-8A3C-0201E7EBA1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576"/>
              <a:ext cx="129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solidFill>
                    <a:schemeClr val="bg1"/>
                  </a:solidFill>
                </a:rPr>
                <a:t>练一练</a:t>
              </a:r>
            </a:p>
          </p:txBody>
        </p:sp>
      </p:grpSp>
      <p:sp>
        <p:nvSpPr>
          <p:cNvPr id="19459" name="Text Box 7">
            <a:extLst>
              <a:ext uri="{FF2B5EF4-FFF2-40B4-BE49-F238E27FC236}">
                <a16:creationId xmlns:a16="http://schemas.microsoft.com/office/drawing/2014/main" id="{C0CE01C6-EFC6-4AB3-8585-49A3902A2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7462" y="791690"/>
            <a:ext cx="6619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</a:rPr>
              <a:t>4·</a:t>
            </a:r>
            <a:r>
              <a:rPr lang="zh-CN" altLang="en-US" sz="2800" b="1" dirty="0">
                <a:solidFill>
                  <a:schemeClr val="bg1"/>
                </a:solidFill>
              </a:rPr>
              <a:t>任意过两点画一条直线，你能画多少条？</a:t>
            </a:r>
          </a:p>
        </p:txBody>
      </p:sp>
      <p:sp>
        <p:nvSpPr>
          <p:cNvPr id="19460" name="Oval 8">
            <a:extLst>
              <a:ext uri="{FF2B5EF4-FFF2-40B4-BE49-F238E27FC236}">
                <a16:creationId xmlns:a16="http://schemas.microsoft.com/office/drawing/2014/main" id="{F8D724AA-9931-4316-8765-8F3496D9C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007" y="2838609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461" name="Oval 11">
            <a:extLst>
              <a:ext uri="{FF2B5EF4-FFF2-40B4-BE49-F238E27FC236}">
                <a16:creationId xmlns:a16="http://schemas.microsoft.com/office/drawing/2014/main" id="{7DECB098-28A4-4240-86DC-15FE7CEF1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34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462" name="Oval 12">
            <a:extLst>
              <a:ext uri="{FF2B5EF4-FFF2-40B4-BE49-F238E27FC236}">
                <a16:creationId xmlns:a16="http://schemas.microsoft.com/office/drawing/2014/main" id="{28805902-648A-4253-AC5D-9E980EF9D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794" y="4191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19463" name="Oval 13">
            <a:extLst>
              <a:ext uri="{FF2B5EF4-FFF2-40B4-BE49-F238E27FC236}">
                <a16:creationId xmlns:a16="http://schemas.microsoft.com/office/drawing/2014/main" id="{1566E447-F20C-4A18-A31A-ADA6BBBBB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5791" y="2163604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375" name="Text Box 15">
            <a:extLst>
              <a:ext uri="{FF2B5EF4-FFF2-40B4-BE49-F238E27FC236}">
                <a16:creationId xmlns:a16="http://schemas.microsoft.com/office/drawing/2014/main" id="{1C61F2CC-1EA9-416F-A3DA-58A5D2726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0" y="5260975"/>
            <a:ext cx="586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bg1"/>
                </a:solidFill>
              </a:rPr>
              <a:t>答：能画</a:t>
            </a:r>
            <a:r>
              <a:rPr lang="en-US" altLang="zh-CN" sz="3200" b="1" dirty="0">
                <a:solidFill>
                  <a:schemeClr val="bg1"/>
                </a:solidFill>
              </a:rPr>
              <a:t>10</a:t>
            </a:r>
            <a:r>
              <a:rPr lang="zh-CN" altLang="en-US" sz="3200" b="1" dirty="0">
                <a:solidFill>
                  <a:schemeClr val="bg1"/>
                </a:solidFill>
              </a:rPr>
              <a:t>条直线。</a:t>
            </a:r>
          </a:p>
        </p:txBody>
      </p:sp>
      <p:sp>
        <p:nvSpPr>
          <p:cNvPr id="15377" name="直接连接符 15376">
            <a:extLst>
              <a:ext uri="{FF2B5EF4-FFF2-40B4-BE49-F238E27FC236}">
                <a16:creationId xmlns:a16="http://schemas.microsoft.com/office/drawing/2014/main" id="{FA42A4BF-4396-483F-B350-2F0D178932F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0829" y="2111614"/>
            <a:ext cx="1371600" cy="297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8" name="直接连接符 15377">
            <a:extLst>
              <a:ext uri="{FF2B5EF4-FFF2-40B4-BE49-F238E27FC236}">
                <a16:creationId xmlns:a16="http://schemas.microsoft.com/office/drawing/2014/main" id="{26475A9B-4AF0-414E-B606-5325F7BAB12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22756" y="2455232"/>
            <a:ext cx="3650454" cy="230726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/>
          </a:p>
        </p:txBody>
      </p:sp>
      <p:sp>
        <p:nvSpPr>
          <p:cNvPr id="15379" name="直接连接符 15378">
            <a:extLst>
              <a:ext uri="{FF2B5EF4-FFF2-40B4-BE49-F238E27FC236}">
                <a16:creationId xmlns:a16="http://schemas.microsoft.com/office/drawing/2014/main" id="{4BF35854-236B-49A9-8488-C17877F380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0878" y="1747568"/>
            <a:ext cx="3505200" cy="1752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/>
          </a:p>
        </p:txBody>
      </p:sp>
      <p:sp>
        <p:nvSpPr>
          <p:cNvPr id="15380" name="直接连接符 15379">
            <a:extLst>
              <a:ext uri="{FF2B5EF4-FFF2-40B4-BE49-F238E27FC236}">
                <a16:creationId xmlns:a16="http://schemas.microsoft.com/office/drawing/2014/main" id="{6490FC86-03E7-40FA-8BAC-756A3AEF97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13152" y="4161876"/>
            <a:ext cx="2713038" cy="33392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直接连接符 15380">
            <a:extLst>
              <a:ext uri="{FF2B5EF4-FFF2-40B4-BE49-F238E27FC236}">
                <a16:creationId xmlns:a16="http://schemas.microsoft.com/office/drawing/2014/main" id="{D6917711-58C0-4713-A397-0835AF4410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1556" y="1555878"/>
            <a:ext cx="1261458" cy="3241658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673BB43F-58D6-4C95-B5AE-F264F01261D4}"/>
              </a:ext>
            </a:extLst>
          </p:cNvPr>
          <p:cNvCxnSpPr>
            <a:cxnSpLocks/>
          </p:cNvCxnSpPr>
          <p:nvPr/>
        </p:nvCxnSpPr>
        <p:spPr>
          <a:xfrm flipV="1">
            <a:off x="5441822" y="2552156"/>
            <a:ext cx="2579221" cy="22453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3">
            <a:extLst>
              <a:ext uri="{FF2B5EF4-FFF2-40B4-BE49-F238E27FC236}">
                <a16:creationId xmlns:a16="http://schemas.microsoft.com/office/drawing/2014/main" id="{97798208-7391-4A9D-AE45-C1B86BB1B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7931" y="277971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直接连接符 18">
            <a:extLst>
              <a:ext uri="{FF2B5EF4-FFF2-40B4-BE49-F238E27FC236}">
                <a16:creationId xmlns:a16="http://schemas.microsoft.com/office/drawing/2014/main" id="{6F4B42DF-B862-4E59-AC20-1FFACA612D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38600" y="2873920"/>
            <a:ext cx="4256466" cy="3686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7D4BD133-A3F9-4AF3-8B97-E1CF65C6F79F}"/>
              </a:ext>
            </a:extLst>
          </p:cNvPr>
          <p:cNvCxnSpPr>
            <a:cxnSpLocks/>
          </p:cNvCxnSpPr>
          <p:nvPr/>
        </p:nvCxnSpPr>
        <p:spPr>
          <a:xfrm flipV="1">
            <a:off x="5655226" y="1377951"/>
            <a:ext cx="999655" cy="34639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直接连接符 25">
            <a:extLst>
              <a:ext uri="{FF2B5EF4-FFF2-40B4-BE49-F238E27FC236}">
                <a16:creationId xmlns:a16="http://schemas.microsoft.com/office/drawing/2014/main" id="{4C80751A-F302-4C72-A8E2-5B719E45B4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43252" y="1647825"/>
            <a:ext cx="1089085" cy="3463926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直接连接符 26">
            <a:extLst>
              <a:ext uri="{FF2B5EF4-FFF2-40B4-BE49-F238E27FC236}">
                <a16:creationId xmlns:a16="http://schemas.microsoft.com/office/drawing/2014/main" id="{CF2A36AE-7F6E-4A4C-BBB8-23B0F84862D2}"/>
              </a:ext>
            </a:extLst>
          </p:cNvPr>
          <p:cNvSpPr>
            <a:spLocks noChangeShapeType="1"/>
          </p:cNvSpPr>
          <p:nvPr/>
        </p:nvSpPr>
        <p:spPr bwMode="auto">
          <a:xfrm>
            <a:off x="5476563" y="1796322"/>
            <a:ext cx="2996068" cy="1415328"/>
          </a:xfrm>
          <a:prstGeom prst="line">
            <a:avLst/>
          </a:prstGeom>
          <a:noFill/>
          <a:ln w="571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480"/>
    </mc:Choice>
    <mc:Fallback xmlns="">
      <p:transition spd="slow" advTm="584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EA573F96-9683-41BB-AD70-16CEEAB0886E}"/>
              </a:ext>
            </a:extLst>
          </p:cNvPr>
          <p:cNvSpPr/>
          <p:nvPr/>
        </p:nvSpPr>
        <p:spPr>
          <a:xfrm>
            <a:off x="2039621" y="2397760"/>
            <a:ext cx="8194675" cy="92201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noProof="1">
                <a:ln w="25400">
                  <a:gradFill>
                    <a:gsLst>
                      <a:gs pos="11000">
                        <a:srgbClr val="275124"/>
                      </a:gs>
                      <a:gs pos="61000">
                        <a:srgbClr val="A6C29F">
                          <a:alpha val="100000"/>
                        </a:srgbClr>
                      </a:gs>
                      <a:gs pos="91000">
                        <a:srgbClr val="275124"/>
                      </a:gs>
                      <a:gs pos="74000">
                        <a:srgbClr val="55976C"/>
                      </a:gs>
                      <a:gs pos="38000">
                        <a:srgbClr val="CED7B9">
                          <a:alpha val="100000"/>
                        </a:srgbClr>
                      </a:gs>
                      <a:gs pos="46000">
                        <a:srgbClr val="F6ECD2"/>
                      </a:gs>
                    </a:gsLst>
                    <a:lin ang="5400000"/>
                  </a:gradFill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今天这节课你有什么收获？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>
            <a:extLst>
              <a:ext uri="{FF2B5EF4-FFF2-40B4-BE49-F238E27FC236}">
                <a16:creationId xmlns:a16="http://schemas.microsoft.com/office/drawing/2014/main" id="{D430B009-B5CB-4163-B0B8-40B8E0633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844" y="608681"/>
            <a:ext cx="4464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</a:rPr>
              <a:t>判断：下面哪条是线段？ </a:t>
            </a:r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E024AEEC-87EC-4490-B01B-375D63B17A76}"/>
              </a:ext>
            </a:extLst>
          </p:cNvPr>
          <p:cNvSpPr>
            <a:spLocks/>
          </p:cNvSpPr>
          <p:nvPr/>
        </p:nvSpPr>
        <p:spPr bwMode="auto">
          <a:xfrm>
            <a:off x="1187450" y="3068638"/>
            <a:ext cx="1728788" cy="227012"/>
          </a:xfrm>
          <a:custGeom>
            <a:avLst/>
            <a:gdLst>
              <a:gd name="T0" fmla="*/ 0 w 1043"/>
              <a:gd name="T1" fmla="*/ 45 h 143"/>
              <a:gd name="T2" fmla="*/ 499 w 1043"/>
              <a:gd name="T3" fmla="*/ 136 h 143"/>
              <a:gd name="T4" fmla="*/ 1043 w 1043"/>
              <a:gd name="T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3" h="143">
                <a:moveTo>
                  <a:pt x="0" y="45"/>
                </a:moveTo>
                <a:cubicBezTo>
                  <a:pt x="162" y="94"/>
                  <a:pt x="325" y="143"/>
                  <a:pt x="499" y="136"/>
                </a:cubicBezTo>
                <a:cubicBezTo>
                  <a:pt x="673" y="129"/>
                  <a:pt x="858" y="64"/>
                  <a:pt x="1043" y="0"/>
                </a:cubicBezTo>
              </a:path>
            </a:pathLst>
          </a:custGeom>
          <a:noFill/>
          <a:ln w="38100" cmpd="sng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13">
            <a:extLst>
              <a:ext uri="{FF2B5EF4-FFF2-40B4-BE49-F238E27FC236}">
                <a16:creationId xmlns:a16="http://schemas.microsoft.com/office/drawing/2014/main" id="{9EC487C6-DA52-4A3B-8B49-08FF02CAE3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06812" y="2851150"/>
            <a:ext cx="1657352" cy="7239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17">
            <a:extLst>
              <a:ext uri="{FF2B5EF4-FFF2-40B4-BE49-F238E27FC236}">
                <a16:creationId xmlns:a16="http://schemas.microsoft.com/office/drawing/2014/main" id="{543E3D22-5A91-4BFB-A31D-BFE2DBBA13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59563" y="2851150"/>
            <a:ext cx="863600" cy="360363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oval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96063006-CC98-4097-93D5-8B3A03793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3846513"/>
            <a:ext cx="6477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ea typeface="宋体" panose="02010600030101010101" pitchFamily="2" charset="-122"/>
              </a:rPr>
              <a:t>①</a:t>
            </a:r>
          </a:p>
        </p:txBody>
      </p:sp>
      <p:sp>
        <p:nvSpPr>
          <p:cNvPr id="12" name="Text Box 19">
            <a:extLst>
              <a:ext uri="{FF2B5EF4-FFF2-40B4-BE49-F238E27FC236}">
                <a16:creationId xmlns:a16="http://schemas.microsoft.com/office/drawing/2014/main" id="{96CC0A84-8496-4041-A237-867CB1B4F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3846513"/>
            <a:ext cx="6477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ea typeface="宋体" panose="02010600030101010101" pitchFamily="2" charset="-122"/>
              </a:rPr>
              <a:t>②</a:t>
            </a:r>
          </a:p>
        </p:txBody>
      </p:sp>
      <p:sp>
        <p:nvSpPr>
          <p:cNvPr id="13" name="Rectangle 20">
            <a:extLst>
              <a:ext uri="{FF2B5EF4-FFF2-40B4-BE49-F238E27FC236}">
                <a16:creationId xmlns:a16="http://schemas.microsoft.com/office/drawing/2014/main" id="{5931F70D-5A8B-4608-ABB9-31B2805B60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850" y="3773488"/>
            <a:ext cx="5453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ea typeface="宋体" panose="02010600030101010101" pitchFamily="2" charset="-122"/>
              </a:rPr>
              <a:t>③</a:t>
            </a:r>
          </a:p>
        </p:txBody>
      </p:sp>
      <p:sp>
        <p:nvSpPr>
          <p:cNvPr id="17" name="Text Box 31">
            <a:extLst>
              <a:ext uri="{FF2B5EF4-FFF2-40B4-BE49-F238E27FC236}">
                <a16:creationId xmlns:a16="http://schemas.microsoft.com/office/drawing/2014/main" id="{8F721358-4604-41F0-9835-BA62A8877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538" y="4433888"/>
            <a:ext cx="719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FF"/>
                </a:solidFill>
                <a:ea typeface="宋体" panose="02010600030101010101" pitchFamily="2" charset="-122"/>
                <a:sym typeface="Wingdings" panose="05000000000000000000" pitchFamily="2" charset="2"/>
              </a:rPr>
              <a:t>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18" name="Line 32">
            <a:extLst>
              <a:ext uri="{FF2B5EF4-FFF2-40B4-BE49-F238E27FC236}">
                <a16:creationId xmlns:a16="http://schemas.microsoft.com/office/drawing/2014/main" id="{60D5C329-74A3-4629-BBC2-8ABC459D250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523163" y="2851150"/>
            <a:ext cx="720725" cy="431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 type="oval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Text Box 33">
            <a:extLst>
              <a:ext uri="{FF2B5EF4-FFF2-40B4-BE49-F238E27FC236}">
                <a16:creationId xmlns:a16="http://schemas.microsoft.com/office/drawing/2014/main" id="{51F00057-C2D6-4000-AE43-BD932FBD04F8}"/>
              </a:ext>
            </a:extLst>
          </p:cNvPr>
          <p:cNvSpPr txBox="1">
            <a:spLocks noChangeArrowheads="1"/>
          </p:cNvSpPr>
          <p:nvPr/>
        </p:nvSpPr>
        <p:spPr bwMode="auto">
          <a:xfrm rot="20224045">
            <a:off x="4211638" y="3213100"/>
            <a:ext cx="720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</a:rPr>
              <a:t>6cm</a:t>
            </a:r>
          </a:p>
        </p:txBody>
      </p:sp>
    </p:spTree>
    <p:extLst>
      <p:ext uri="{BB962C8B-B14F-4D97-AF65-F5344CB8AC3E}">
        <p14:creationId xmlns:p14="http://schemas.microsoft.com/office/powerpoint/2010/main" val="75844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54C24F42-E15D-47E6-84B8-FDE944507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99"/>
              </a:clrFrom>
              <a:clrTo>
                <a:srgbClr val="000099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832" y="1798178"/>
            <a:ext cx="685669" cy="72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53584698-7109-4301-9CEB-A8680BDB1552}"/>
              </a:ext>
            </a:extLst>
          </p:cNvPr>
          <p:cNvSpPr>
            <a:spLocks noChangeArrowheads="1"/>
          </p:cNvSpPr>
          <p:nvPr/>
        </p:nvSpPr>
        <p:spPr bwMode="auto">
          <a:xfrm rot="-1974951">
            <a:off x="3705832" y="3441784"/>
            <a:ext cx="2003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380000</a:t>
            </a:r>
            <a:r>
              <a:rPr lang="zh-CN" altLang="en-US" sz="2800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千米</a:t>
            </a:r>
          </a:p>
        </p:txBody>
      </p:sp>
      <p:sp>
        <p:nvSpPr>
          <p:cNvPr id="4" name="减号 3">
            <a:extLst>
              <a:ext uri="{FF2B5EF4-FFF2-40B4-BE49-F238E27FC236}">
                <a16:creationId xmlns:a16="http://schemas.microsoft.com/office/drawing/2014/main" id="{1321CBF9-9585-40BA-8AD2-5B5A117A9132}"/>
              </a:ext>
            </a:extLst>
          </p:cNvPr>
          <p:cNvSpPr/>
          <p:nvPr/>
        </p:nvSpPr>
        <p:spPr>
          <a:xfrm rot="19707102">
            <a:off x="1925788" y="3142793"/>
            <a:ext cx="5016500" cy="31432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FB25697A-C864-4674-9CE5-A9719D894457}"/>
              </a:ext>
            </a:extLst>
          </p:cNvPr>
          <p:cNvSpPr/>
          <p:nvPr/>
        </p:nvSpPr>
        <p:spPr>
          <a:xfrm>
            <a:off x="2732590" y="4239266"/>
            <a:ext cx="142875" cy="14446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32BFF139-1346-4676-B6A8-24433FF5AE96}"/>
              </a:ext>
            </a:extLst>
          </p:cNvPr>
          <p:cNvSpPr/>
          <p:nvPr/>
        </p:nvSpPr>
        <p:spPr>
          <a:xfrm>
            <a:off x="5990033" y="2218743"/>
            <a:ext cx="144463" cy="14446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7" name="十字星 7">
            <a:hlinkClick r:id="rId5" action="ppaction://hlinksldjump"/>
            <a:extLst>
              <a:ext uri="{FF2B5EF4-FFF2-40B4-BE49-F238E27FC236}">
                <a16:creationId xmlns:a16="http://schemas.microsoft.com/office/drawing/2014/main" id="{9B0602AB-CEDA-4488-BA7F-A6B8E12A0C36}"/>
              </a:ext>
            </a:extLst>
          </p:cNvPr>
          <p:cNvSpPr/>
          <p:nvPr/>
        </p:nvSpPr>
        <p:spPr>
          <a:xfrm>
            <a:off x="9753600" y="5257800"/>
            <a:ext cx="3810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4554"/>
    </mc:Choice>
    <mc:Fallback xmlns="">
      <p:transition spd="slow" advTm="2645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1E056B45-4E13-47BB-9348-79E620585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99"/>
              </a:clrFrom>
              <a:clrTo>
                <a:srgbClr val="000099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282" y="1875073"/>
            <a:ext cx="685669" cy="72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减号 3">
            <a:extLst>
              <a:ext uri="{FF2B5EF4-FFF2-40B4-BE49-F238E27FC236}">
                <a16:creationId xmlns:a16="http://schemas.microsoft.com/office/drawing/2014/main" id="{DCB3E06B-D2A6-4139-A332-31F368C83F5A}"/>
              </a:ext>
            </a:extLst>
          </p:cNvPr>
          <p:cNvSpPr/>
          <p:nvPr/>
        </p:nvSpPr>
        <p:spPr>
          <a:xfrm rot="19707102">
            <a:off x="1899941" y="3207190"/>
            <a:ext cx="5016500" cy="31432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9" name="减号 8">
            <a:extLst>
              <a:ext uri="{FF2B5EF4-FFF2-40B4-BE49-F238E27FC236}">
                <a16:creationId xmlns:a16="http://schemas.microsoft.com/office/drawing/2014/main" id="{9AD5002F-9F66-4575-9709-09DAE73BFB58}"/>
              </a:ext>
            </a:extLst>
          </p:cNvPr>
          <p:cNvSpPr/>
          <p:nvPr/>
        </p:nvSpPr>
        <p:spPr>
          <a:xfrm rot="19707102">
            <a:off x="5447797" y="1714736"/>
            <a:ext cx="2774950" cy="32067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11" name="减号 10">
            <a:extLst>
              <a:ext uri="{FF2B5EF4-FFF2-40B4-BE49-F238E27FC236}">
                <a16:creationId xmlns:a16="http://schemas.microsoft.com/office/drawing/2014/main" id="{631D6BC5-3C3E-423B-B975-E604E8A4891F}"/>
              </a:ext>
            </a:extLst>
          </p:cNvPr>
          <p:cNvSpPr/>
          <p:nvPr/>
        </p:nvSpPr>
        <p:spPr>
          <a:xfrm rot="19707102">
            <a:off x="7389980" y="834682"/>
            <a:ext cx="1706563" cy="355600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672"/>
    </mc:Choice>
    <mc:Fallback xmlns="">
      <p:transition spd="slow" advTm="836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>
            <a:extLst>
              <a:ext uri="{FF2B5EF4-FFF2-40B4-BE49-F238E27FC236}">
                <a16:creationId xmlns:a16="http://schemas.microsoft.com/office/drawing/2014/main" id="{EC6B5C77-5DFD-4974-BD27-A0D8ADD66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1" t="323" r="21696" b="9268"/>
          <a:stretch>
            <a:fillRect/>
          </a:stretch>
        </p:blipFill>
        <p:spPr bwMode="auto">
          <a:xfrm>
            <a:off x="1" y="-19050"/>
            <a:ext cx="121920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92A0B11-4A62-4AA5-B54F-6C10795D3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99"/>
              </a:clrFrom>
              <a:clrTo>
                <a:srgbClr val="000099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181" y="1900670"/>
            <a:ext cx="685669" cy="72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减号 3">
            <a:extLst>
              <a:ext uri="{FF2B5EF4-FFF2-40B4-BE49-F238E27FC236}">
                <a16:creationId xmlns:a16="http://schemas.microsoft.com/office/drawing/2014/main" id="{E429ED4D-7CBF-49A7-AB1C-79A9144C1E58}"/>
              </a:ext>
            </a:extLst>
          </p:cNvPr>
          <p:cNvSpPr/>
          <p:nvPr/>
        </p:nvSpPr>
        <p:spPr>
          <a:xfrm rot="19707102">
            <a:off x="1993476" y="3189801"/>
            <a:ext cx="5016500" cy="31432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9" name="减号 8">
            <a:extLst>
              <a:ext uri="{FF2B5EF4-FFF2-40B4-BE49-F238E27FC236}">
                <a16:creationId xmlns:a16="http://schemas.microsoft.com/office/drawing/2014/main" id="{D5FF5E14-C535-4317-ACBC-E2E797FF09F3}"/>
              </a:ext>
            </a:extLst>
          </p:cNvPr>
          <p:cNvSpPr/>
          <p:nvPr/>
        </p:nvSpPr>
        <p:spPr>
          <a:xfrm rot="19707102">
            <a:off x="5536674" y="1702234"/>
            <a:ext cx="2774950" cy="32067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1" name="减号 10">
            <a:extLst>
              <a:ext uri="{FF2B5EF4-FFF2-40B4-BE49-F238E27FC236}">
                <a16:creationId xmlns:a16="http://schemas.microsoft.com/office/drawing/2014/main" id="{29B65EBF-693A-4B9D-9AD9-3207EFF29670}"/>
              </a:ext>
            </a:extLst>
          </p:cNvPr>
          <p:cNvSpPr/>
          <p:nvPr/>
        </p:nvSpPr>
        <p:spPr>
          <a:xfrm rot="19707102">
            <a:off x="7477760" y="822180"/>
            <a:ext cx="1706563" cy="355600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5"/>
    </mc:Choice>
    <mc:Fallback xmlns="">
      <p:transition spd="slow" advTm="22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减号 4">
            <a:extLst>
              <a:ext uri="{FF2B5EF4-FFF2-40B4-BE49-F238E27FC236}">
                <a16:creationId xmlns:a16="http://schemas.microsoft.com/office/drawing/2014/main" id="{7BD2CBC7-DBD6-4E4F-939D-7E608F39D598}"/>
              </a:ext>
            </a:extLst>
          </p:cNvPr>
          <p:cNvSpPr/>
          <p:nvPr/>
        </p:nvSpPr>
        <p:spPr>
          <a:xfrm rot="19707102">
            <a:off x="5286375" y="1643064"/>
            <a:ext cx="5016500" cy="31432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2" name="减号 1">
            <a:extLst>
              <a:ext uri="{FF2B5EF4-FFF2-40B4-BE49-F238E27FC236}">
                <a16:creationId xmlns:a16="http://schemas.microsoft.com/office/drawing/2014/main" id="{9328E334-5F4F-4442-B4DC-29B876E054D3}"/>
              </a:ext>
            </a:extLst>
          </p:cNvPr>
          <p:cNvSpPr/>
          <p:nvPr/>
        </p:nvSpPr>
        <p:spPr>
          <a:xfrm rot="19707102">
            <a:off x="2719388" y="3213101"/>
            <a:ext cx="5016500" cy="31432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7BFD5776-F03B-4DF8-9638-1574F790D4AF}"/>
              </a:ext>
            </a:extLst>
          </p:cNvPr>
          <p:cNvSpPr/>
          <p:nvPr/>
        </p:nvSpPr>
        <p:spPr>
          <a:xfrm>
            <a:off x="3598864" y="4249738"/>
            <a:ext cx="142875" cy="14446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C53006DD-9E6D-4F6A-BD90-8B547CFD3122}"/>
              </a:ext>
            </a:extLst>
          </p:cNvPr>
          <p:cNvSpPr/>
          <p:nvPr/>
        </p:nvSpPr>
        <p:spPr>
          <a:xfrm>
            <a:off x="6734176" y="2338388"/>
            <a:ext cx="144463" cy="14446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8C3155B-0F3B-42C7-9217-1B88AEF96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701" y="5138738"/>
            <a:ext cx="83169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</a:rPr>
              <a:t>把线段的</a:t>
            </a:r>
            <a:r>
              <a:rPr lang="zh-CN" altLang="en-US" sz="2800" b="1" u="sng" dirty="0">
                <a:solidFill>
                  <a:schemeClr val="bg1"/>
                </a:solidFill>
              </a:rPr>
              <a:t>一端</a:t>
            </a:r>
            <a:r>
              <a:rPr lang="zh-CN" altLang="en-US" sz="2800" b="1" dirty="0">
                <a:solidFill>
                  <a:schemeClr val="bg1"/>
                </a:solidFill>
              </a:rPr>
              <a:t>无限延长，所形成的图形叫做</a:t>
            </a:r>
            <a:r>
              <a:rPr lang="zh-CN" altLang="en-US" sz="2800" b="1" dirty="0">
                <a:solidFill>
                  <a:srgbClr val="FF0000"/>
                </a:solidFill>
              </a:rPr>
              <a:t>射线</a:t>
            </a:r>
            <a:r>
              <a:rPr lang="zh-CN" altLang="en-US" sz="2800" b="1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7" name="十字星 6">
            <a:extLst>
              <a:ext uri="{FF2B5EF4-FFF2-40B4-BE49-F238E27FC236}">
                <a16:creationId xmlns:a16="http://schemas.microsoft.com/office/drawing/2014/main" id="{3D10CE54-009E-4F05-BA8D-4635805F569F}"/>
              </a:ext>
            </a:extLst>
          </p:cNvPr>
          <p:cNvSpPr/>
          <p:nvPr/>
        </p:nvSpPr>
        <p:spPr>
          <a:xfrm>
            <a:off x="2971801" y="990601"/>
            <a:ext cx="219075" cy="269875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8" name="十字星 7">
            <a:extLst>
              <a:ext uri="{FF2B5EF4-FFF2-40B4-BE49-F238E27FC236}">
                <a16:creationId xmlns:a16="http://schemas.microsoft.com/office/drawing/2014/main" id="{12217328-4CD0-447A-BBDC-82A5737B464F}"/>
              </a:ext>
            </a:extLst>
          </p:cNvPr>
          <p:cNvSpPr/>
          <p:nvPr/>
        </p:nvSpPr>
        <p:spPr>
          <a:xfrm>
            <a:off x="4344989" y="2070100"/>
            <a:ext cx="331787" cy="268288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9" name="十字星 8">
            <a:extLst>
              <a:ext uri="{FF2B5EF4-FFF2-40B4-BE49-F238E27FC236}">
                <a16:creationId xmlns:a16="http://schemas.microsoft.com/office/drawing/2014/main" id="{6C8C194B-6D0B-43B7-8133-11623A5DFE25}"/>
              </a:ext>
            </a:extLst>
          </p:cNvPr>
          <p:cNvSpPr/>
          <p:nvPr/>
        </p:nvSpPr>
        <p:spPr>
          <a:xfrm>
            <a:off x="7645400" y="476251"/>
            <a:ext cx="217488" cy="307975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2" name="十字星 11">
            <a:extLst>
              <a:ext uri="{FF2B5EF4-FFF2-40B4-BE49-F238E27FC236}">
                <a16:creationId xmlns:a16="http://schemas.microsoft.com/office/drawing/2014/main" id="{A02FEEB7-C9A6-498D-A080-E70D80A3082D}"/>
              </a:ext>
            </a:extLst>
          </p:cNvPr>
          <p:cNvSpPr/>
          <p:nvPr/>
        </p:nvSpPr>
        <p:spPr>
          <a:xfrm>
            <a:off x="7448550" y="3268663"/>
            <a:ext cx="280988" cy="271462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3" name="十字星 12">
            <a:extLst>
              <a:ext uri="{FF2B5EF4-FFF2-40B4-BE49-F238E27FC236}">
                <a16:creationId xmlns:a16="http://schemas.microsoft.com/office/drawing/2014/main" id="{850C4083-6060-4725-A39B-B60C186C1219}"/>
              </a:ext>
            </a:extLst>
          </p:cNvPr>
          <p:cNvSpPr/>
          <p:nvPr/>
        </p:nvSpPr>
        <p:spPr>
          <a:xfrm>
            <a:off x="8793164" y="2066926"/>
            <a:ext cx="282575" cy="271463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690"/>
    </mc:Choice>
    <mc:Fallback xmlns="">
      <p:transition spd="slow" advTm="326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减号 1">
            <a:extLst>
              <a:ext uri="{FF2B5EF4-FFF2-40B4-BE49-F238E27FC236}">
                <a16:creationId xmlns:a16="http://schemas.microsoft.com/office/drawing/2014/main" id="{9DFB3B01-A074-4FFF-8D00-9FF5509C6F0C}"/>
              </a:ext>
            </a:extLst>
          </p:cNvPr>
          <p:cNvSpPr/>
          <p:nvPr/>
        </p:nvSpPr>
        <p:spPr>
          <a:xfrm>
            <a:off x="3373439" y="3797301"/>
            <a:ext cx="5095875" cy="38417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835CC34A-8523-4ECC-B176-57A5AAC542DF}"/>
              </a:ext>
            </a:extLst>
          </p:cNvPr>
          <p:cNvSpPr/>
          <p:nvPr/>
        </p:nvSpPr>
        <p:spPr>
          <a:xfrm>
            <a:off x="3921126" y="3916363"/>
            <a:ext cx="142875" cy="14446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FECF7109-3DF6-458F-A0EF-33B5D44EB905}"/>
              </a:ext>
            </a:extLst>
          </p:cNvPr>
          <p:cNvSpPr/>
          <p:nvPr/>
        </p:nvSpPr>
        <p:spPr>
          <a:xfrm>
            <a:off x="7729538" y="3919538"/>
            <a:ext cx="144462" cy="14446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C973236-3D47-4650-948E-15C9C82BD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2676" y="5202239"/>
            <a:ext cx="4079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</a:rPr>
              <a:t>把线段的</a:t>
            </a:r>
            <a:r>
              <a:rPr lang="zh-CN" altLang="en-US" sz="2800" b="1" u="sng" dirty="0">
                <a:solidFill>
                  <a:schemeClr val="bg1"/>
                </a:solidFill>
              </a:rPr>
              <a:t>两端 </a:t>
            </a:r>
            <a:r>
              <a:rPr lang="zh-CN" altLang="en-US" sz="2800" b="1" dirty="0">
                <a:solidFill>
                  <a:schemeClr val="bg1"/>
                </a:solidFill>
              </a:rPr>
              <a:t>无限延长，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34D7BE1-3416-4E3F-A674-10ED0DF27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8626" y="5193955"/>
            <a:ext cx="42514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chemeClr val="bg1"/>
                </a:solidFill>
              </a:rPr>
              <a:t>所形成的图形叫做</a:t>
            </a:r>
            <a:r>
              <a:rPr lang="zh-CN" altLang="en-US" sz="2800" b="1" dirty="0">
                <a:solidFill>
                  <a:srgbClr val="FF0000"/>
                </a:solidFill>
              </a:rPr>
              <a:t>直线</a:t>
            </a:r>
            <a:r>
              <a:rPr lang="zh-CN" altLang="en-US" sz="2800" b="1" dirty="0">
                <a:solidFill>
                  <a:schemeClr val="bg1"/>
                </a:solidFill>
              </a:rPr>
              <a:t>。 </a:t>
            </a:r>
          </a:p>
        </p:txBody>
      </p:sp>
      <p:sp>
        <p:nvSpPr>
          <p:cNvPr id="5" name="十字星 4">
            <a:extLst>
              <a:ext uri="{FF2B5EF4-FFF2-40B4-BE49-F238E27FC236}">
                <a16:creationId xmlns:a16="http://schemas.microsoft.com/office/drawing/2014/main" id="{68A8A66B-8E42-4FC4-B8C9-2AC91A81D220}"/>
              </a:ext>
            </a:extLst>
          </p:cNvPr>
          <p:cNvSpPr/>
          <p:nvPr/>
        </p:nvSpPr>
        <p:spPr>
          <a:xfrm>
            <a:off x="2971801" y="990601"/>
            <a:ext cx="219075" cy="269875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0" name="十字星 9">
            <a:extLst>
              <a:ext uri="{FF2B5EF4-FFF2-40B4-BE49-F238E27FC236}">
                <a16:creationId xmlns:a16="http://schemas.microsoft.com/office/drawing/2014/main" id="{69FF23A5-80B2-4643-B064-655AF87EE679}"/>
              </a:ext>
            </a:extLst>
          </p:cNvPr>
          <p:cNvSpPr/>
          <p:nvPr/>
        </p:nvSpPr>
        <p:spPr>
          <a:xfrm>
            <a:off x="4344989" y="2070100"/>
            <a:ext cx="331787" cy="268288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1" name="十字星 10">
            <a:extLst>
              <a:ext uri="{FF2B5EF4-FFF2-40B4-BE49-F238E27FC236}">
                <a16:creationId xmlns:a16="http://schemas.microsoft.com/office/drawing/2014/main" id="{A08C32AA-D8D1-48F5-96D7-E767103DEA5D}"/>
              </a:ext>
            </a:extLst>
          </p:cNvPr>
          <p:cNvSpPr/>
          <p:nvPr/>
        </p:nvSpPr>
        <p:spPr>
          <a:xfrm>
            <a:off x="7645400" y="476251"/>
            <a:ext cx="217488" cy="307975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2" name="十字星 11">
            <a:extLst>
              <a:ext uri="{FF2B5EF4-FFF2-40B4-BE49-F238E27FC236}">
                <a16:creationId xmlns:a16="http://schemas.microsoft.com/office/drawing/2014/main" id="{85D5242B-39A5-4E40-8F0C-EE4895AA49D3}"/>
              </a:ext>
            </a:extLst>
          </p:cNvPr>
          <p:cNvSpPr/>
          <p:nvPr/>
        </p:nvSpPr>
        <p:spPr>
          <a:xfrm>
            <a:off x="7448550" y="3268663"/>
            <a:ext cx="280988" cy="271462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3" name="十字星 12">
            <a:extLst>
              <a:ext uri="{FF2B5EF4-FFF2-40B4-BE49-F238E27FC236}">
                <a16:creationId xmlns:a16="http://schemas.microsoft.com/office/drawing/2014/main" id="{F0A648C0-8E83-4F96-B6CA-37986C309FD9}"/>
              </a:ext>
            </a:extLst>
          </p:cNvPr>
          <p:cNvSpPr/>
          <p:nvPr/>
        </p:nvSpPr>
        <p:spPr>
          <a:xfrm>
            <a:off x="8793164" y="2066926"/>
            <a:ext cx="282575" cy="271463"/>
          </a:xfrm>
          <a:prstGeom prst="star4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5" name="减号 14">
            <a:extLst>
              <a:ext uri="{FF2B5EF4-FFF2-40B4-BE49-F238E27FC236}">
                <a16:creationId xmlns:a16="http://schemas.microsoft.com/office/drawing/2014/main" id="{3BEB0336-D288-4380-923A-66CBDFA01218}"/>
              </a:ext>
            </a:extLst>
          </p:cNvPr>
          <p:cNvSpPr/>
          <p:nvPr/>
        </p:nvSpPr>
        <p:spPr>
          <a:xfrm>
            <a:off x="1546225" y="3800476"/>
            <a:ext cx="2203450" cy="38417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8" name="减号 17">
            <a:extLst>
              <a:ext uri="{FF2B5EF4-FFF2-40B4-BE49-F238E27FC236}">
                <a16:creationId xmlns:a16="http://schemas.microsoft.com/office/drawing/2014/main" id="{B0643E4E-2F32-4FD9-AE30-EDFE4BFA4C74}"/>
              </a:ext>
            </a:extLst>
          </p:cNvPr>
          <p:cNvSpPr/>
          <p:nvPr/>
        </p:nvSpPr>
        <p:spPr>
          <a:xfrm>
            <a:off x="2263775" y="3800476"/>
            <a:ext cx="2870200" cy="38417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9" name="减号 18">
            <a:extLst>
              <a:ext uri="{FF2B5EF4-FFF2-40B4-BE49-F238E27FC236}">
                <a16:creationId xmlns:a16="http://schemas.microsoft.com/office/drawing/2014/main" id="{B1C429D3-7415-4BF6-BDA6-6A9657682CA4}"/>
              </a:ext>
            </a:extLst>
          </p:cNvPr>
          <p:cNvSpPr/>
          <p:nvPr/>
        </p:nvSpPr>
        <p:spPr>
          <a:xfrm>
            <a:off x="7000876" y="3800476"/>
            <a:ext cx="2265363" cy="38417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20" name="减号 19">
            <a:extLst>
              <a:ext uri="{FF2B5EF4-FFF2-40B4-BE49-F238E27FC236}">
                <a16:creationId xmlns:a16="http://schemas.microsoft.com/office/drawing/2014/main" id="{7CDBE585-4AE9-42D7-825D-37A74EF8E01C}"/>
              </a:ext>
            </a:extLst>
          </p:cNvPr>
          <p:cNvSpPr/>
          <p:nvPr/>
        </p:nvSpPr>
        <p:spPr>
          <a:xfrm>
            <a:off x="8029575" y="3800476"/>
            <a:ext cx="2116138" cy="384175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6" name="十字星 7">
            <a:hlinkClick r:id="rId3" action="ppaction://hlinksldjump"/>
            <a:extLst>
              <a:ext uri="{FF2B5EF4-FFF2-40B4-BE49-F238E27FC236}">
                <a16:creationId xmlns:a16="http://schemas.microsoft.com/office/drawing/2014/main" id="{2562C497-90C0-414A-9C36-F503BACBD379}"/>
              </a:ext>
            </a:extLst>
          </p:cNvPr>
          <p:cNvSpPr/>
          <p:nvPr/>
        </p:nvSpPr>
        <p:spPr>
          <a:xfrm>
            <a:off x="10410111" y="4745039"/>
            <a:ext cx="3810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566"/>
    </mc:Choice>
    <mc:Fallback xmlns="">
      <p:transition spd="slow" advTm="545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6" grpId="0"/>
      <p:bldP spid="6" grpId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EADB9EC-CC2A-488F-86C1-819210DA793F}"/>
              </a:ext>
            </a:extLst>
          </p:cNvPr>
          <p:cNvSpPr txBox="1"/>
          <p:nvPr/>
        </p:nvSpPr>
        <p:spPr>
          <a:xfrm>
            <a:off x="680788" y="990600"/>
            <a:ext cx="139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00"/>
                </a:solidFill>
              </a:rPr>
              <a:t>·</a:t>
            </a:r>
            <a:endParaRPr lang="zh-CN" altLang="en-US" sz="9600" dirty="0">
              <a:solidFill>
                <a:srgbClr val="FFFF00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C62AD3D-594F-403F-85C0-FB1CBCF3DF68}"/>
              </a:ext>
            </a:extLst>
          </p:cNvPr>
          <p:cNvSpPr txBox="1"/>
          <p:nvPr/>
        </p:nvSpPr>
        <p:spPr>
          <a:xfrm>
            <a:off x="4128337" y="990600"/>
            <a:ext cx="139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00"/>
                </a:solidFill>
              </a:rPr>
              <a:t>·</a:t>
            </a:r>
            <a:endParaRPr lang="zh-CN" altLang="en-US" sz="9600" dirty="0">
              <a:solidFill>
                <a:srgbClr val="FFFF00"/>
              </a:solidFill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B6ED1491-90E9-42FF-9995-94AE07A8B2DB}"/>
              </a:ext>
            </a:extLst>
          </p:cNvPr>
          <p:cNvCxnSpPr/>
          <p:nvPr/>
        </p:nvCxnSpPr>
        <p:spPr>
          <a:xfrm>
            <a:off x="976565" y="1842105"/>
            <a:ext cx="3344779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23425EF7-52DE-4D30-875B-A39C1CDDB287}"/>
              </a:ext>
            </a:extLst>
          </p:cNvPr>
          <p:cNvSpPr txBox="1"/>
          <p:nvPr/>
        </p:nvSpPr>
        <p:spPr>
          <a:xfrm>
            <a:off x="680788" y="1985725"/>
            <a:ext cx="601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</a:rPr>
              <a:t>A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C7B8B37-6841-4139-A86E-860EBCF7DA92}"/>
              </a:ext>
            </a:extLst>
          </p:cNvPr>
          <p:cNvSpPr txBox="1"/>
          <p:nvPr/>
        </p:nvSpPr>
        <p:spPr>
          <a:xfrm>
            <a:off x="4099937" y="1985725"/>
            <a:ext cx="601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</a:rPr>
              <a:t>B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355A6F0-EB54-434D-B0BF-A0E1E84E4E08}"/>
              </a:ext>
            </a:extLst>
          </p:cNvPr>
          <p:cNvSpPr txBox="1"/>
          <p:nvPr/>
        </p:nvSpPr>
        <p:spPr>
          <a:xfrm>
            <a:off x="5060686" y="1487639"/>
            <a:ext cx="195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线段</a:t>
            </a:r>
            <a:r>
              <a:rPr lang="en-US" altLang="zh-CN" sz="3600" dirty="0">
                <a:solidFill>
                  <a:schemeClr val="bg1"/>
                </a:solidFill>
              </a:rPr>
              <a:t>AB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A9C1BCA-85B8-42B0-9CC3-5B06A15E3808}"/>
              </a:ext>
            </a:extLst>
          </p:cNvPr>
          <p:cNvSpPr txBox="1"/>
          <p:nvPr/>
        </p:nvSpPr>
        <p:spPr>
          <a:xfrm>
            <a:off x="5019176" y="1972058"/>
            <a:ext cx="250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或线段</a:t>
            </a:r>
            <a:r>
              <a:rPr lang="en-US" altLang="zh-CN" sz="3600" dirty="0">
                <a:solidFill>
                  <a:schemeClr val="bg1"/>
                </a:solidFill>
              </a:rPr>
              <a:t>BA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00689EC2-6CB5-4BB2-A492-1DD9E4C3F7B7}"/>
              </a:ext>
            </a:extLst>
          </p:cNvPr>
          <p:cNvCxnSpPr>
            <a:cxnSpLocks/>
          </p:cNvCxnSpPr>
          <p:nvPr/>
        </p:nvCxnSpPr>
        <p:spPr>
          <a:xfrm flipV="1">
            <a:off x="976565" y="3811153"/>
            <a:ext cx="3423985" cy="28194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8255B090-B382-4FC7-B799-F00CFFAE5A2B}"/>
              </a:ext>
            </a:extLst>
          </p:cNvPr>
          <p:cNvSpPr txBox="1"/>
          <p:nvPr/>
        </p:nvSpPr>
        <p:spPr>
          <a:xfrm>
            <a:off x="774361" y="3888097"/>
            <a:ext cx="601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</a:rPr>
              <a:t>O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72A670E-9E10-4280-8F3E-A9195390EF8E}"/>
              </a:ext>
            </a:extLst>
          </p:cNvPr>
          <p:cNvSpPr txBox="1"/>
          <p:nvPr/>
        </p:nvSpPr>
        <p:spPr>
          <a:xfrm>
            <a:off x="3250283" y="3888097"/>
            <a:ext cx="601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</a:rPr>
              <a:t>A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CAF53E9-C626-42BD-8995-DEE27C78E41D}"/>
              </a:ext>
            </a:extLst>
          </p:cNvPr>
          <p:cNvSpPr txBox="1"/>
          <p:nvPr/>
        </p:nvSpPr>
        <p:spPr>
          <a:xfrm>
            <a:off x="680788" y="3026323"/>
            <a:ext cx="139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00"/>
                </a:solidFill>
              </a:rPr>
              <a:t>·</a:t>
            </a:r>
            <a:endParaRPr lang="zh-CN" altLang="en-US" sz="9600" dirty="0">
              <a:solidFill>
                <a:srgbClr val="FFFF0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7566A7A-A350-4FFF-B5FC-EA465E760042}"/>
              </a:ext>
            </a:extLst>
          </p:cNvPr>
          <p:cNvSpPr txBox="1"/>
          <p:nvPr/>
        </p:nvSpPr>
        <p:spPr>
          <a:xfrm>
            <a:off x="3229569" y="3026323"/>
            <a:ext cx="139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00"/>
                </a:solidFill>
              </a:rPr>
              <a:t>·</a:t>
            </a:r>
            <a:endParaRPr lang="zh-CN" altLang="en-US" sz="9600" dirty="0">
              <a:solidFill>
                <a:srgbClr val="FFFF0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DF06244-674A-497D-8781-1EFF2490632D}"/>
              </a:ext>
            </a:extLst>
          </p:cNvPr>
          <p:cNvSpPr txBox="1"/>
          <p:nvPr/>
        </p:nvSpPr>
        <p:spPr>
          <a:xfrm>
            <a:off x="1857905" y="4684126"/>
            <a:ext cx="139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00"/>
                </a:solidFill>
              </a:rPr>
              <a:t>·</a:t>
            </a:r>
            <a:endParaRPr lang="zh-CN" altLang="en-US" sz="9600" dirty="0">
              <a:solidFill>
                <a:srgbClr val="FFFF0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62988A2-36E8-41CB-A8FA-1A281404AE84}"/>
              </a:ext>
            </a:extLst>
          </p:cNvPr>
          <p:cNvSpPr txBox="1"/>
          <p:nvPr/>
        </p:nvSpPr>
        <p:spPr>
          <a:xfrm>
            <a:off x="3623512" y="4690852"/>
            <a:ext cx="1395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FF00"/>
                </a:solidFill>
              </a:rPr>
              <a:t>·</a:t>
            </a:r>
            <a:endParaRPr lang="zh-CN" altLang="en-US" sz="9600" dirty="0">
              <a:solidFill>
                <a:srgbClr val="FFFF00"/>
              </a:solidFill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FB376F16-56C5-4B47-8B20-D5CDE07BC1D5}"/>
              </a:ext>
            </a:extLst>
          </p:cNvPr>
          <p:cNvCxnSpPr>
            <a:cxnSpLocks/>
          </p:cNvCxnSpPr>
          <p:nvPr/>
        </p:nvCxnSpPr>
        <p:spPr>
          <a:xfrm>
            <a:off x="680788" y="5529628"/>
            <a:ext cx="4020375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124835CA-32E7-457D-B986-C62E482F2501}"/>
              </a:ext>
            </a:extLst>
          </p:cNvPr>
          <p:cNvSpPr txBox="1"/>
          <p:nvPr/>
        </p:nvSpPr>
        <p:spPr>
          <a:xfrm>
            <a:off x="1918576" y="5593112"/>
            <a:ext cx="601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</a:rPr>
              <a:t>B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F007A4F-C1DC-4106-BBBB-F4B0B2B3717B}"/>
              </a:ext>
            </a:extLst>
          </p:cNvPr>
          <p:cNvSpPr txBox="1"/>
          <p:nvPr/>
        </p:nvSpPr>
        <p:spPr>
          <a:xfrm>
            <a:off x="3658182" y="5593112"/>
            <a:ext cx="601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</a:rPr>
              <a:t>A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CBAA837D-33E8-416A-9E3A-6BC895E9B597}"/>
              </a:ext>
            </a:extLst>
          </p:cNvPr>
          <p:cNvSpPr txBox="1"/>
          <p:nvPr/>
        </p:nvSpPr>
        <p:spPr>
          <a:xfrm>
            <a:off x="5019176" y="3682149"/>
            <a:ext cx="195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射段</a:t>
            </a:r>
            <a:r>
              <a:rPr lang="en-US" altLang="zh-CN" sz="3600" dirty="0">
                <a:solidFill>
                  <a:schemeClr val="bg1"/>
                </a:solidFill>
              </a:rPr>
              <a:t>OA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9580FB9-64A3-4E28-9CC8-4981FBA9DD92}"/>
              </a:ext>
            </a:extLst>
          </p:cNvPr>
          <p:cNvSpPr txBox="1"/>
          <p:nvPr/>
        </p:nvSpPr>
        <p:spPr>
          <a:xfrm>
            <a:off x="5019725" y="5509339"/>
            <a:ext cx="195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直线</a:t>
            </a:r>
            <a:r>
              <a:rPr lang="en-US" altLang="zh-CN" sz="3600" dirty="0">
                <a:solidFill>
                  <a:schemeClr val="bg1"/>
                </a:solidFill>
              </a:rPr>
              <a:t>AB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8AED36D-4C91-42A0-814B-24A04DDAE498}"/>
              </a:ext>
            </a:extLst>
          </p:cNvPr>
          <p:cNvSpPr txBox="1"/>
          <p:nvPr/>
        </p:nvSpPr>
        <p:spPr>
          <a:xfrm>
            <a:off x="5019176" y="6032215"/>
            <a:ext cx="250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或直线</a:t>
            </a:r>
            <a:r>
              <a:rPr lang="en-US" altLang="zh-CN" sz="3600" dirty="0">
                <a:solidFill>
                  <a:schemeClr val="bg1"/>
                </a:solidFill>
              </a:rPr>
              <a:t>BA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C19013DE-A86B-408C-B5D2-876B28889EFE}"/>
              </a:ext>
            </a:extLst>
          </p:cNvPr>
          <p:cNvSpPr txBox="1"/>
          <p:nvPr/>
        </p:nvSpPr>
        <p:spPr>
          <a:xfrm>
            <a:off x="9741291" y="4706577"/>
            <a:ext cx="948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+mn-ea"/>
              </a:rPr>
              <a:t>a</a:t>
            </a:r>
            <a:endParaRPr lang="zh-CN" altLang="en-US" sz="3600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E7178628-C20D-4DC7-B376-8FAD8B57E4F4}"/>
              </a:ext>
            </a:extLst>
          </p:cNvPr>
          <p:cNvCxnSpPr>
            <a:cxnSpLocks/>
          </p:cNvCxnSpPr>
          <p:nvPr/>
        </p:nvCxnSpPr>
        <p:spPr>
          <a:xfrm>
            <a:off x="8007310" y="4693742"/>
            <a:ext cx="3719762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04B95C5F-7A48-43FC-BE9B-3E7958808129}"/>
              </a:ext>
            </a:extLst>
          </p:cNvPr>
          <p:cNvSpPr txBox="1"/>
          <p:nvPr/>
        </p:nvSpPr>
        <p:spPr>
          <a:xfrm>
            <a:off x="9552273" y="5304553"/>
            <a:ext cx="195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直线</a:t>
            </a:r>
            <a:r>
              <a:rPr lang="en-US" altLang="zh-CN" sz="3600" dirty="0">
                <a:solidFill>
                  <a:schemeClr val="bg1"/>
                </a:solidFill>
              </a:rPr>
              <a:t>a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42" name="十字星 7">
            <a:hlinkClick r:id="rId3" action="ppaction://hlinksldjump"/>
            <a:extLst>
              <a:ext uri="{FF2B5EF4-FFF2-40B4-BE49-F238E27FC236}">
                <a16:creationId xmlns:a16="http://schemas.microsoft.com/office/drawing/2014/main" id="{3974E454-9C08-4BA5-94A6-0F8A8C1E57B7}"/>
              </a:ext>
            </a:extLst>
          </p:cNvPr>
          <p:cNvSpPr/>
          <p:nvPr/>
        </p:nvSpPr>
        <p:spPr>
          <a:xfrm>
            <a:off x="11727072" y="5808558"/>
            <a:ext cx="381000" cy="45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200" noProof="1">
              <a:solidFill>
                <a:srgbClr val="FFFFFF"/>
              </a:solidFill>
              <a:latin typeface="Arial"/>
              <a:ea typeface="宋体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847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26"/>
    </mc:Choice>
    <mc:Fallback xmlns="">
      <p:transition spd="slow" advTm="43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12" grpId="0"/>
      <p:bldP spid="13" grpId="0"/>
      <p:bldP spid="14" grpId="0"/>
      <p:bldP spid="15" grpId="0"/>
      <p:bldP spid="16" grpId="0"/>
      <p:bldP spid="17" grpId="0"/>
      <p:bldP spid="25" grpId="0"/>
      <p:bldP spid="26" grpId="0"/>
      <p:bldP spid="29" grpId="0"/>
      <p:bldP spid="30" grpId="0"/>
      <p:bldP spid="31" grpId="0"/>
      <p:bldP spid="33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4">
            <a:extLst>
              <a:ext uri="{FF2B5EF4-FFF2-40B4-BE49-F238E27FC236}">
                <a16:creationId xmlns:a16="http://schemas.microsoft.com/office/drawing/2014/main" id="{E687886D-61EC-4C44-B585-0B8D238BFE68}"/>
              </a:ext>
            </a:extLst>
          </p:cNvPr>
          <p:cNvGrpSpPr>
            <a:grpSpLocks/>
          </p:cNvGrpSpPr>
          <p:nvPr/>
        </p:nvGrpSpPr>
        <p:grpSpPr bwMode="auto">
          <a:xfrm>
            <a:off x="1010653" y="765174"/>
            <a:ext cx="2209800" cy="762000"/>
            <a:chOff x="624" y="528"/>
            <a:chExt cx="1392" cy="480"/>
          </a:xfrm>
        </p:grpSpPr>
        <p:sp>
          <p:nvSpPr>
            <p:cNvPr id="18444" name="AutoShape 5">
              <a:extLst>
                <a:ext uri="{FF2B5EF4-FFF2-40B4-BE49-F238E27FC236}">
                  <a16:creationId xmlns:a16="http://schemas.microsoft.com/office/drawing/2014/main" id="{8E1F8DB3-EC88-4DFF-A699-38DC59E17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528"/>
              <a:ext cx="1104" cy="480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45" name="Text Box 6">
              <a:extLst>
                <a:ext uri="{FF2B5EF4-FFF2-40B4-BE49-F238E27FC236}">
                  <a16:creationId xmlns:a16="http://schemas.microsoft.com/office/drawing/2014/main" id="{9AA20E39-BEEF-49A8-9A83-F87836794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576"/>
              <a:ext cx="129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7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solidFill>
                    <a:schemeClr val="bg1"/>
                  </a:solidFill>
                </a:rPr>
                <a:t>练一练</a:t>
              </a:r>
            </a:p>
          </p:txBody>
        </p:sp>
      </p:grpSp>
      <p:sp>
        <p:nvSpPr>
          <p:cNvPr id="18435" name="Text Box 7">
            <a:extLst>
              <a:ext uri="{FF2B5EF4-FFF2-40B4-BE49-F238E27FC236}">
                <a16:creationId xmlns:a16="http://schemas.microsoft.com/office/drawing/2014/main" id="{C818528C-D2E4-438F-95C4-44C81C291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1905" y="839063"/>
            <a:ext cx="80164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7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</a:rPr>
              <a:t>判断下列哪些是线段？哪些是射线？哪些是直线？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B022785-B6E2-42B7-8BA2-21FA8B960E0A}"/>
              </a:ext>
            </a:extLst>
          </p:cNvPr>
          <p:cNvSpPr txBox="1"/>
          <p:nvPr/>
        </p:nvSpPr>
        <p:spPr>
          <a:xfrm>
            <a:off x="2306638" y="4899112"/>
            <a:ext cx="815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      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C08668BC-70D9-4F76-9E2A-5413FB297B8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07902" y="4868632"/>
            <a:ext cx="1826172" cy="1"/>
          </a:xfrm>
          <a:prstGeom prst="line">
            <a:avLst/>
          </a:prstGeom>
          <a:noFill/>
          <a:ln w="38100" cap="rnd">
            <a:solidFill>
              <a:schemeClr val="bg1"/>
            </a:solidFill>
            <a:miter lim="800000"/>
            <a:headEnd type="none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7A4581BE-E1F5-4518-BDCB-FEC4B62E5F5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884256" y="2412508"/>
            <a:ext cx="1570744" cy="0"/>
          </a:xfrm>
          <a:prstGeom prst="line">
            <a:avLst/>
          </a:prstGeom>
          <a:noFill/>
          <a:ln w="38100" cap="rnd">
            <a:solidFill>
              <a:schemeClr val="bg1"/>
            </a:solidFill>
            <a:miter lim="800000"/>
            <a:headEnd type="none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E2DAE1AA-6634-4DD5-89F9-EA0F0456330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46508" y="1969871"/>
            <a:ext cx="1537832" cy="885274"/>
          </a:xfrm>
          <a:prstGeom prst="line">
            <a:avLst/>
          </a:prstGeom>
          <a:noFill/>
          <a:ln w="38100" cap="rnd">
            <a:solidFill>
              <a:schemeClr val="bg1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C8F7B77A-4DFE-45B9-9420-AC5BC11D98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224207" y="2412508"/>
            <a:ext cx="1826172" cy="1"/>
          </a:xfrm>
          <a:prstGeom prst="line">
            <a:avLst/>
          </a:prstGeom>
          <a:noFill/>
          <a:ln w="38100" cap="rnd">
            <a:solidFill>
              <a:schemeClr val="bg1"/>
            </a:solidFill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2D381D52-7B45-46A5-BB8C-2704AC7241E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498037" y="4109600"/>
            <a:ext cx="0" cy="1312732"/>
          </a:xfrm>
          <a:prstGeom prst="line">
            <a:avLst/>
          </a:prstGeom>
          <a:noFill/>
          <a:ln w="38100" cap="rnd">
            <a:solidFill>
              <a:schemeClr val="bg1"/>
            </a:solidFill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id="{931EE668-F66C-4A4B-ABDC-874707372DBA}"/>
              </a:ext>
            </a:extLst>
          </p:cNvPr>
          <p:cNvSpPr/>
          <p:nvPr/>
        </p:nvSpPr>
        <p:spPr>
          <a:xfrm rot="14901066">
            <a:off x="4265945" y="4273823"/>
            <a:ext cx="2056188" cy="1529960"/>
          </a:xfrm>
          <a:custGeom>
            <a:avLst/>
            <a:gdLst>
              <a:gd name="connsiteX0" fmla="*/ 0 w 2056188"/>
              <a:gd name="connsiteY0" fmla="*/ 1395663 h 1529960"/>
              <a:gd name="connsiteX1" fmla="*/ 2045368 w 2056188"/>
              <a:gd name="connsiteY1" fmla="*/ 1395663 h 1529960"/>
              <a:gd name="connsiteX2" fmla="*/ 806116 w 2056188"/>
              <a:gd name="connsiteY2" fmla="*/ 0 h 1529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6188" h="1529960">
                <a:moveTo>
                  <a:pt x="0" y="1395663"/>
                </a:moveTo>
                <a:cubicBezTo>
                  <a:pt x="955507" y="1511968"/>
                  <a:pt x="1911015" y="1628273"/>
                  <a:pt x="2045368" y="1395663"/>
                </a:cubicBezTo>
                <a:cubicBezTo>
                  <a:pt x="2179721" y="1163053"/>
                  <a:pt x="1022684" y="240631"/>
                  <a:pt x="806116" y="0"/>
                </a:cubicBezTo>
              </a:path>
            </a:pathLst>
          </a:custGeom>
          <a:ln w="381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40497C5-6454-4DC3-8582-39C59B241661}"/>
              </a:ext>
            </a:extLst>
          </p:cNvPr>
          <p:cNvSpPr txBox="1"/>
          <p:nvPr/>
        </p:nvSpPr>
        <p:spPr>
          <a:xfrm>
            <a:off x="1927845" y="3130069"/>
            <a:ext cx="114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（</a:t>
            </a:r>
            <a:r>
              <a:rPr lang="en-US" altLang="zh-CN" sz="3200" b="1" dirty="0">
                <a:solidFill>
                  <a:schemeClr val="bg1"/>
                </a:solidFill>
              </a:rPr>
              <a:t>1</a:t>
            </a:r>
            <a:r>
              <a:rPr lang="zh-CN" altLang="en-US" sz="3200" b="1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71AEB676-511F-4036-BD7E-31115BCC0A4C}"/>
              </a:ext>
            </a:extLst>
          </p:cNvPr>
          <p:cNvSpPr txBox="1"/>
          <p:nvPr/>
        </p:nvSpPr>
        <p:spPr>
          <a:xfrm>
            <a:off x="4955617" y="3061314"/>
            <a:ext cx="114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（</a:t>
            </a:r>
            <a:r>
              <a:rPr lang="en-US" altLang="zh-CN" sz="3200" b="1" dirty="0">
                <a:solidFill>
                  <a:schemeClr val="bg1"/>
                </a:solidFill>
              </a:rPr>
              <a:t>2</a:t>
            </a:r>
            <a:r>
              <a:rPr lang="zh-CN" altLang="en-US" sz="3200" b="1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019D59C-316C-4038-BC09-62DF4F7C2207}"/>
              </a:ext>
            </a:extLst>
          </p:cNvPr>
          <p:cNvSpPr txBox="1"/>
          <p:nvPr/>
        </p:nvSpPr>
        <p:spPr>
          <a:xfrm>
            <a:off x="8450796" y="3061314"/>
            <a:ext cx="114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（</a:t>
            </a:r>
            <a:r>
              <a:rPr lang="en-US" altLang="zh-CN" sz="3200" b="1" dirty="0">
                <a:solidFill>
                  <a:schemeClr val="bg1"/>
                </a:solidFill>
              </a:rPr>
              <a:t>3</a:t>
            </a:r>
            <a:r>
              <a:rPr lang="zh-CN" altLang="en-US" sz="3200" b="1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1672AEB-92F5-4645-B850-6E351694F11A}"/>
              </a:ext>
            </a:extLst>
          </p:cNvPr>
          <p:cNvSpPr txBox="1"/>
          <p:nvPr/>
        </p:nvSpPr>
        <p:spPr>
          <a:xfrm>
            <a:off x="1909984" y="5909059"/>
            <a:ext cx="114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（</a:t>
            </a:r>
            <a:r>
              <a:rPr lang="en-US" altLang="zh-CN" sz="3200" b="1" dirty="0">
                <a:solidFill>
                  <a:schemeClr val="bg1"/>
                </a:solidFill>
              </a:rPr>
              <a:t>4</a:t>
            </a:r>
            <a:r>
              <a:rPr lang="zh-CN" altLang="en-US" sz="3200" b="1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FEC92C46-899E-4537-A871-AB256820180F}"/>
              </a:ext>
            </a:extLst>
          </p:cNvPr>
          <p:cNvSpPr txBox="1"/>
          <p:nvPr/>
        </p:nvSpPr>
        <p:spPr>
          <a:xfrm>
            <a:off x="4846508" y="5792431"/>
            <a:ext cx="114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（</a:t>
            </a:r>
            <a:r>
              <a:rPr lang="en-US" altLang="zh-CN" sz="3200" b="1" dirty="0">
                <a:solidFill>
                  <a:schemeClr val="bg1"/>
                </a:solidFill>
              </a:rPr>
              <a:t>5</a:t>
            </a:r>
            <a:r>
              <a:rPr lang="zh-CN" altLang="en-US" sz="3200" b="1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3F16E43-A376-410A-A683-4B696E800A8E}"/>
              </a:ext>
            </a:extLst>
          </p:cNvPr>
          <p:cNvSpPr txBox="1"/>
          <p:nvPr/>
        </p:nvSpPr>
        <p:spPr>
          <a:xfrm>
            <a:off x="8450796" y="5613375"/>
            <a:ext cx="1140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（</a:t>
            </a:r>
            <a:r>
              <a:rPr lang="en-US" altLang="zh-CN" sz="3200" b="1" dirty="0">
                <a:solidFill>
                  <a:schemeClr val="bg1"/>
                </a:solidFill>
              </a:rPr>
              <a:t>6</a:t>
            </a:r>
            <a:r>
              <a:rPr lang="zh-CN" altLang="en-US" sz="3200" b="1" dirty="0">
                <a:solidFill>
                  <a:schemeClr val="bg1"/>
                </a:solidFill>
              </a:rPr>
              <a:t>）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52"/>
    </mc:Choice>
    <mc:Fallback xmlns="">
      <p:transition spd="slow" advTm="20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|9.7|58.3|2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4|3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|7.5|3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7|0|0.5|0|0.3|0|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3|16|0.4|0.3|0.3|0.3|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3|16|0.4|0.3|0.3|0.3|0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5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323232"/>
      </a:dk1>
      <a:lt1>
        <a:sysClr val="window" lastClr="EBF1FA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239</Words>
  <Application>Microsoft Office PowerPoint</Application>
  <PresentationFormat>宽屏</PresentationFormat>
  <Paragraphs>69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Calibri Light</vt:lpstr>
      <vt:lpstr>Office 主题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</cp:revision>
  <dcterms:created xsi:type="dcterms:W3CDTF">2018-11-15T07:22:11Z</dcterms:created>
  <dcterms:modified xsi:type="dcterms:W3CDTF">2019-11-02T04:11:56Z</dcterms:modified>
</cp:coreProperties>
</file>