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58" r:id="rId6"/>
    <p:sldId id="261" r:id="rId7"/>
    <p:sldId id="264" r:id="rId8"/>
    <p:sldId id="260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62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5263" y="611988"/>
            <a:ext cx="21237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我能行！</a:t>
            </a:r>
            <a:endParaRPr lang="zh-CN" alt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Line 65"/>
          <p:cNvSpPr>
            <a:spLocks noChangeShapeType="1"/>
          </p:cNvSpPr>
          <p:nvPr/>
        </p:nvSpPr>
        <p:spPr bwMode="auto">
          <a:xfrm>
            <a:off x="361950" y="3343729"/>
            <a:ext cx="7127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66"/>
          <p:cNvSpPr>
            <a:spLocks noChangeShapeType="1"/>
          </p:cNvSpPr>
          <p:nvPr/>
        </p:nvSpPr>
        <p:spPr bwMode="auto">
          <a:xfrm>
            <a:off x="1081088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67"/>
          <p:cNvSpPr>
            <a:spLocks noChangeShapeType="1"/>
          </p:cNvSpPr>
          <p:nvPr/>
        </p:nvSpPr>
        <p:spPr bwMode="auto">
          <a:xfrm>
            <a:off x="1801813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68"/>
          <p:cNvSpPr>
            <a:spLocks noChangeShapeType="1"/>
          </p:cNvSpPr>
          <p:nvPr/>
        </p:nvSpPr>
        <p:spPr bwMode="auto">
          <a:xfrm>
            <a:off x="2520950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69"/>
          <p:cNvSpPr>
            <a:spLocks noChangeShapeType="1"/>
          </p:cNvSpPr>
          <p:nvPr/>
        </p:nvSpPr>
        <p:spPr bwMode="auto">
          <a:xfrm>
            <a:off x="3241675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70"/>
          <p:cNvSpPr>
            <a:spLocks noChangeShapeType="1"/>
          </p:cNvSpPr>
          <p:nvPr/>
        </p:nvSpPr>
        <p:spPr bwMode="auto">
          <a:xfrm>
            <a:off x="3962400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71"/>
          <p:cNvSpPr>
            <a:spLocks noChangeShapeType="1"/>
          </p:cNvSpPr>
          <p:nvPr/>
        </p:nvSpPr>
        <p:spPr bwMode="auto">
          <a:xfrm>
            <a:off x="4681538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72"/>
          <p:cNvSpPr>
            <a:spLocks noChangeShapeType="1"/>
          </p:cNvSpPr>
          <p:nvPr/>
        </p:nvSpPr>
        <p:spPr bwMode="auto">
          <a:xfrm>
            <a:off x="5402263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Line 73"/>
          <p:cNvSpPr>
            <a:spLocks noChangeShapeType="1"/>
          </p:cNvSpPr>
          <p:nvPr/>
        </p:nvSpPr>
        <p:spPr bwMode="auto">
          <a:xfrm>
            <a:off x="6121400" y="320085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Line 74"/>
          <p:cNvSpPr>
            <a:spLocks noChangeShapeType="1"/>
          </p:cNvSpPr>
          <p:nvPr/>
        </p:nvSpPr>
        <p:spPr bwMode="auto">
          <a:xfrm>
            <a:off x="6842125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Text Box 75"/>
          <p:cNvSpPr txBox="1">
            <a:spLocks noChangeArrowheads="1"/>
          </p:cNvSpPr>
          <p:nvPr/>
        </p:nvSpPr>
        <p:spPr bwMode="auto">
          <a:xfrm>
            <a:off x="217488" y="3393849"/>
            <a:ext cx="7272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  </a:t>
            </a:r>
            <a:r>
              <a:rPr lang="en-US" altLang="zh-CN" sz="2000" b="1" dirty="0" smtClean="0"/>
              <a:t>  1          2           </a:t>
            </a:r>
            <a:r>
              <a:rPr lang="en-US" altLang="zh-CN" sz="2000" b="1" dirty="0"/>
              <a:t>3 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4        </a:t>
            </a:r>
            <a:r>
              <a:rPr lang="en-US" altLang="zh-CN" sz="2000" b="1" dirty="0" smtClean="0"/>
              <a:t>   </a:t>
            </a:r>
            <a:r>
              <a:rPr lang="en-US" altLang="zh-CN" sz="2000" b="1" dirty="0"/>
              <a:t>5         </a:t>
            </a:r>
            <a:r>
              <a:rPr lang="en-US" altLang="zh-CN" sz="2000" b="1" dirty="0" smtClean="0"/>
              <a:t> 6          7          8      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5" name="Line 76"/>
          <p:cNvSpPr>
            <a:spLocks noChangeShapeType="1"/>
          </p:cNvSpPr>
          <p:nvPr/>
        </p:nvSpPr>
        <p:spPr bwMode="auto">
          <a:xfrm>
            <a:off x="360363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77"/>
          <p:cNvSpPr>
            <a:spLocks/>
          </p:cNvSpPr>
          <p:nvPr/>
        </p:nvSpPr>
        <p:spPr bwMode="auto">
          <a:xfrm flipH="1">
            <a:off x="1801813" y="2730954"/>
            <a:ext cx="2879724" cy="539750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Rectangle 78"/>
          <p:cNvSpPr>
            <a:spLocks noChangeArrowheads="1"/>
          </p:cNvSpPr>
          <p:nvPr/>
        </p:nvSpPr>
        <p:spPr bwMode="auto">
          <a:xfrm>
            <a:off x="3375252" y="2083254"/>
            <a:ext cx="503237" cy="5048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Oval 79"/>
          <p:cNvSpPr>
            <a:spLocks noChangeArrowheads="1"/>
          </p:cNvSpPr>
          <p:nvPr/>
        </p:nvSpPr>
        <p:spPr bwMode="auto">
          <a:xfrm>
            <a:off x="2736850" y="4315279"/>
            <a:ext cx="503238" cy="50482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Rectangle 80"/>
          <p:cNvSpPr>
            <a:spLocks noChangeArrowheads="1"/>
          </p:cNvSpPr>
          <p:nvPr/>
        </p:nvSpPr>
        <p:spPr bwMode="auto">
          <a:xfrm>
            <a:off x="1873250" y="4362904"/>
            <a:ext cx="503238" cy="457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Rectangle 81"/>
          <p:cNvSpPr>
            <a:spLocks noChangeArrowheads="1"/>
          </p:cNvSpPr>
          <p:nvPr/>
        </p:nvSpPr>
        <p:spPr bwMode="auto">
          <a:xfrm>
            <a:off x="3530600" y="4361317"/>
            <a:ext cx="503238" cy="4587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Rectangle 82"/>
          <p:cNvSpPr>
            <a:spLocks noChangeArrowheads="1"/>
          </p:cNvSpPr>
          <p:nvPr/>
        </p:nvSpPr>
        <p:spPr bwMode="auto">
          <a:xfrm>
            <a:off x="4754563" y="4361317"/>
            <a:ext cx="503237" cy="4587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Text Box 83"/>
          <p:cNvSpPr txBox="1">
            <a:spLocks noChangeArrowheads="1"/>
          </p:cNvSpPr>
          <p:nvPr/>
        </p:nvSpPr>
        <p:spPr bwMode="auto">
          <a:xfrm>
            <a:off x="4176713" y="4289879"/>
            <a:ext cx="576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=</a:t>
            </a:r>
          </a:p>
        </p:txBody>
      </p:sp>
      <p:sp>
        <p:nvSpPr>
          <p:cNvPr id="23" name="Oval 84"/>
          <p:cNvSpPr>
            <a:spLocks noChangeArrowheads="1"/>
          </p:cNvSpPr>
          <p:nvPr/>
        </p:nvSpPr>
        <p:spPr bwMode="auto">
          <a:xfrm>
            <a:off x="2725964" y="2083254"/>
            <a:ext cx="504825" cy="50482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Text Box 85"/>
          <p:cNvSpPr txBox="1">
            <a:spLocks noChangeArrowheads="1"/>
          </p:cNvSpPr>
          <p:nvPr/>
        </p:nvSpPr>
        <p:spPr bwMode="auto">
          <a:xfrm>
            <a:off x="2773181" y="2045947"/>
            <a:ext cx="30241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</a:rPr>
              <a:t>+    4</a:t>
            </a:r>
          </a:p>
        </p:txBody>
      </p:sp>
      <p:sp>
        <p:nvSpPr>
          <p:cNvPr id="25" name="Text Box 86"/>
          <p:cNvSpPr txBox="1">
            <a:spLocks noChangeArrowheads="1"/>
          </p:cNvSpPr>
          <p:nvPr/>
        </p:nvSpPr>
        <p:spPr bwMode="auto">
          <a:xfrm>
            <a:off x="1873249" y="4298044"/>
            <a:ext cx="5616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</a:rPr>
              <a:t>2   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    </a:t>
            </a:r>
            <a:r>
              <a:rPr lang="en-US" altLang="zh-CN" sz="3200" b="1" dirty="0">
                <a:solidFill>
                  <a:srgbClr val="FF0000"/>
                </a:solidFill>
              </a:rPr>
              <a:t>+    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 4           6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2336" y="1196765"/>
            <a:ext cx="1293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/>
              <a:t>2.</a:t>
            </a:r>
            <a:r>
              <a:rPr lang="zh-CN" altLang="en-US" sz="2800" dirty="0" smtClean="0"/>
              <a:t>填空</a:t>
            </a:r>
            <a:endParaRPr lang="zh-CN" altLang="en-US" sz="2800" dirty="0"/>
          </a:p>
        </p:txBody>
      </p:sp>
      <p:sp>
        <p:nvSpPr>
          <p:cNvPr id="2" name="椭圆 1"/>
          <p:cNvSpPr/>
          <p:nvPr/>
        </p:nvSpPr>
        <p:spPr>
          <a:xfrm>
            <a:off x="1475656" y="3393849"/>
            <a:ext cx="576064" cy="3968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32"/>
          <p:cNvSpPr>
            <a:spLocks/>
          </p:cNvSpPr>
          <p:nvPr/>
        </p:nvSpPr>
        <p:spPr bwMode="auto">
          <a:xfrm flipH="1">
            <a:off x="3983460" y="3134102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8" name="Freeform 32"/>
          <p:cNvSpPr>
            <a:spLocks/>
          </p:cNvSpPr>
          <p:nvPr/>
        </p:nvSpPr>
        <p:spPr bwMode="auto">
          <a:xfrm flipH="1">
            <a:off x="3222530" y="3134102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9" name="Freeform 32"/>
          <p:cNvSpPr>
            <a:spLocks/>
          </p:cNvSpPr>
          <p:nvPr/>
        </p:nvSpPr>
        <p:spPr bwMode="auto">
          <a:xfrm flipH="1">
            <a:off x="2519562" y="3134102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 flipH="1">
            <a:off x="1799176" y="3109349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5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5263" y="611988"/>
            <a:ext cx="21237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我能行！</a:t>
            </a:r>
            <a:endParaRPr lang="zh-CN" alt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Line 65"/>
          <p:cNvSpPr>
            <a:spLocks noChangeShapeType="1"/>
          </p:cNvSpPr>
          <p:nvPr/>
        </p:nvSpPr>
        <p:spPr bwMode="auto">
          <a:xfrm>
            <a:off x="314733" y="3017765"/>
            <a:ext cx="7127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66"/>
          <p:cNvSpPr>
            <a:spLocks noChangeShapeType="1"/>
          </p:cNvSpPr>
          <p:nvPr/>
        </p:nvSpPr>
        <p:spPr bwMode="auto">
          <a:xfrm>
            <a:off x="1033871" y="287330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67"/>
          <p:cNvSpPr>
            <a:spLocks noChangeShapeType="1"/>
          </p:cNvSpPr>
          <p:nvPr/>
        </p:nvSpPr>
        <p:spPr bwMode="auto">
          <a:xfrm>
            <a:off x="1754596" y="287330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68"/>
          <p:cNvSpPr>
            <a:spLocks noChangeShapeType="1"/>
          </p:cNvSpPr>
          <p:nvPr/>
        </p:nvSpPr>
        <p:spPr bwMode="auto">
          <a:xfrm>
            <a:off x="2473733" y="287330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69"/>
          <p:cNvSpPr>
            <a:spLocks noChangeShapeType="1"/>
          </p:cNvSpPr>
          <p:nvPr/>
        </p:nvSpPr>
        <p:spPr bwMode="auto">
          <a:xfrm>
            <a:off x="3194458" y="287330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70"/>
          <p:cNvSpPr>
            <a:spLocks noChangeShapeType="1"/>
          </p:cNvSpPr>
          <p:nvPr/>
        </p:nvSpPr>
        <p:spPr bwMode="auto">
          <a:xfrm>
            <a:off x="3915183" y="287330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71"/>
          <p:cNvSpPr>
            <a:spLocks noChangeShapeType="1"/>
          </p:cNvSpPr>
          <p:nvPr/>
        </p:nvSpPr>
        <p:spPr bwMode="auto">
          <a:xfrm>
            <a:off x="4634321" y="287330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72"/>
          <p:cNvSpPr>
            <a:spLocks noChangeShapeType="1"/>
          </p:cNvSpPr>
          <p:nvPr/>
        </p:nvSpPr>
        <p:spPr bwMode="auto">
          <a:xfrm>
            <a:off x="5355046" y="287330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Line 73"/>
          <p:cNvSpPr>
            <a:spLocks noChangeShapeType="1"/>
          </p:cNvSpPr>
          <p:nvPr/>
        </p:nvSpPr>
        <p:spPr bwMode="auto">
          <a:xfrm>
            <a:off x="6074183" y="287489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Line 74"/>
          <p:cNvSpPr>
            <a:spLocks noChangeShapeType="1"/>
          </p:cNvSpPr>
          <p:nvPr/>
        </p:nvSpPr>
        <p:spPr bwMode="auto">
          <a:xfrm>
            <a:off x="6794908" y="287330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Text Box 75"/>
          <p:cNvSpPr txBox="1">
            <a:spLocks noChangeArrowheads="1"/>
          </p:cNvSpPr>
          <p:nvPr/>
        </p:nvSpPr>
        <p:spPr bwMode="auto">
          <a:xfrm>
            <a:off x="170271" y="3067885"/>
            <a:ext cx="7272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  </a:t>
            </a:r>
            <a:r>
              <a:rPr lang="en-US" altLang="zh-CN" sz="2000" b="1" dirty="0" smtClean="0"/>
              <a:t>  1          2           </a:t>
            </a:r>
            <a:r>
              <a:rPr lang="en-US" altLang="zh-CN" sz="2000" b="1" dirty="0"/>
              <a:t>3 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4        </a:t>
            </a:r>
            <a:r>
              <a:rPr lang="en-US" altLang="zh-CN" sz="2000" b="1" dirty="0" smtClean="0"/>
              <a:t>   </a:t>
            </a:r>
            <a:r>
              <a:rPr lang="en-US" altLang="zh-CN" sz="2000" b="1" dirty="0"/>
              <a:t>5         </a:t>
            </a:r>
            <a:r>
              <a:rPr lang="en-US" altLang="zh-CN" sz="2000" b="1" dirty="0" smtClean="0"/>
              <a:t> 6          7          </a:t>
            </a:r>
            <a:r>
              <a:rPr lang="en-US" altLang="zh-CN" sz="2000" b="1" dirty="0"/>
              <a:t>8     </a:t>
            </a:r>
            <a:r>
              <a:rPr lang="en-US" altLang="zh-CN" sz="2000" b="1" dirty="0" smtClean="0"/>
              <a:t> 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5" name="Line 76"/>
          <p:cNvSpPr>
            <a:spLocks noChangeShapeType="1"/>
          </p:cNvSpPr>
          <p:nvPr/>
        </p:nvSpPr>
        <p:spPr bwMode="auto">
          <a:xfrm>
            <a:off x="313146" y="287330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77"/>
          <p:cNvSpPr>
            <a:spLocks/>
          </p:cNvSpPr>
          <p:nvPr/>
        </p:nvSpPr>
        <p:spPr bwMode="auto">
          <a:xfrm flipH="1">
            <a:off x="2473731" y="2404989"/>
            <a:ext cx="3600451" cy="61118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Rectangle 78"/>
          <p:cNvSpPr>
            <a:spLocks noChangeArrowheads="1"/>
          </p:cNvSpPr>
          <p:nvPr/>
        </p:nvSpPr>
        <p:spPr bwMode="auto">
          <a:xfrm>
            <a:off x="4192430" y="1772867"/>
            <a:ext cx="503237" cy="5048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Oval 79"/>
          <p:cNvSpPr>
            <a:spLocks noChangeArrowheads="1"/>
          </p:cNvSpPr>
          <p:nvPr/>
        </p:nvSpPr>
        <p:spPr bwMode="auto">
          <a:xfrm>
            <a:off x="2293371" y="3762869"/>
            <a:ext cx="503238" cy="50482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Rectangle 80"/>
          <p:cNvSpPr>
            <a:spLocks noChangeArrowheads="1"/>
          </p:cNvSpPr>
          <p:nvPr/>
        </p:nvSpPr>
        <p:spPr bwMode="auto">
          <a:xfrm>
            <a:off x="1429771" y="3810494"/>
            <a:ext cx="503238" cy="457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Rectangle 81"/>
          <p:cNvSpPr>
            <a:spLocks noChangeArrowheads="1"/>
          </p:cNvSpPr>
          <p:nvPr/>
        </p:nvSpPr>
        <p:spPr bwMode="auto">
          <a:xfrm>
            <a:off x="3087121" y="3808907"/>
            <a:ext cx="503238" cy="4587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Rectangle 82"/>
          <p:cNvSpPr>
            <a:spLocks noChangeArrowheads="1"/>
          </p:cNvSpPr>
          <p:nvPr/>
        </p:nvSpPr>
        <p:spPr bwMode="auto">
          <a:xfrm>
            <a:off x="4311084" y="3808907"/>
            <a:ext cx="503237" cy="4587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Text Box 83"/>
          <p:cNvSpPr txBox="1">
            <a:spLocks noChangeArrowheads="1"/>
          </p:cNvSpPr>
          <p:nvPr/>
        </p:nvSpPr>
        <p:spPr bwMode="auto">
          <a:xfrm>
            <a:off x="3733234" y="3737469"/>
            <a:ext cx="576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=</a:t>
            </a:r>
          </a:p>
        </p:txBody>
      </p:sp>
      <p:sp>
        <p:nvSpPr>
          <p:cNvPr id="23" name="Oval 84"/>
          <p:cNvSpPr>
            <a:spLocks noChangeArrowheads="1"/>
          </p:cNvSpPr>
          <p:nvPr/>
        </p:nvSpPr>
        <p:spPr bwMode="auto">
          <a:xfrm>
            <a:off x="3543142" y="1772867"/>
            <a:ext cx="504825" cy="50482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Text Box 85"/>
          <p:cNvSpPr txBox="1">
            <a:spLocks noChangeArrowheads="1"/>
          </p:cNvSpPr>
          <p:nvPr/>
        </p:nvSpPr>
        <p:spPr bwMode="auto">
          <a:xfrm>
            <a:off x="3590359" y="1735560"/>
            <a:ext cx="30241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</a:rPr>
              <a:t>+    4</a:t>
            </a:r>
          </a:p>
        </p:txBody>
      </p:sp>
      <p:sp>
        <p:nvSpPr>
          <p:cNvPr id="25" name="Text Box 86"/>
          <p:cNvSpPr txBox="1">
            <a:spLocks noChangeArrowheads="1"/>
          </p:cNvSpPr>
          <p:nvPr/>
        </p:nvSpPr>
        <p:spPr bwMode="auto">
          <a:xfrm>
            <a:off x="1429770" y="3745634"/>
            <a:ext cx="5616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FF0000"/>
                </a:solidFill>
              </a:rPr>
              <a:t>3        </a:t>
            </a:r>
            <a:r>
              <a:rPr lang="en-US" altLang="zh-CN" sz="3200" b="1" dirty="0">
                <a:solidFill>
                  <a:srgbClr val="FF0000"/>
                </a:solidFill>
              </a:rPr>
              <a:t>+    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 4           8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2336" y="1196763"/>
            <a:ext cx="1293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/>
              <a:t>3.</a:t>
            </a:r>
            <a:r>
              <a:rPr lang="zh-CN" altLang="en-US" sz="2800" dirty="0" smtClean="0"/>
              <a:t>判断</a:t>
            </a:r>
            <a:endParaRPr lang="zh-CN" altLang="en-US" sz="2800" dirty="0"/>
          </a:p>
        </p:txBody>
      </p:sp>
      <p:sp>
        <p:nvSpPr>
          <p:cNvPr id="27" name="Freeform 32"/>
          <p:cNvSpPr>
            <a:spLocks/>
          </p:cNvSpPr>
          <p:nvPr/>
        </p:nvSpPr>
        <p:spPr bwMode="auto">
          <a:xfrm flipH="1">
            <a:off x="4634321" y="2805818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8" name="Freeform 32"/>
          <p:cNvSpPr>
            <a:spLocks/>
          </p:cNvSpPr>
          <p:nvPr/>
        </p:nvSpPr>
        <p:spPr bwMode="auto">
          <a:xfrm flipH="1">
            <a:off x="2473932" y="2783385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9" name="Freeform 32"/>
          <p:cNvSpPr>
            <a:spLocks/>
          </p:cNvSpPr>
          <p:nvPr/>
        </p:nvSpPr>
        <p:spPr bwMode="auto">
          <a:xfrm flipH="1">
            <a:off x="3915183" y="2805818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 flipH="1">
            <a:off x="3204503" y="2805818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32"/>
          <p:cNvSpPr>
            <a:spLocks/>
          </p:cNvSpPr>
          <p:nvPr/>
        </p:nvSpPr>
        <p:spPr bwMode="auto">
          <a:xfrm flipH="1">
            <a:off x="5323902" y="2826474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80112" y="3810494"/>
            <a:ext cx="1862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（          ）</a:t>
            </a:r>
            <a:endParaRPr lang="zh-CN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977539" y="3722893"/>
            <a:ext cx="1071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FF0000"/>
                </a:solidFill>
              </a:rPr>
              <a:t>×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67622" y="1165985"/>
            <a:ext cx="1548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/>
              <a:t>+      5</a:t>
            </a:r>
            <a:endParaRPr lang="zh-CN" altLang="en-US" sz="2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187127" y="4528474"/>
            <a:ext cx="3903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/>
              <a:t>3       +       5       =     8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63455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5263" y="611988"/>
            <a:ext cx="21237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我能行！</a:t>
            </a:r>
            <a:endParaRPr lang="zh-CN" alt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Line 65"/>
          <p:cNvSpPr>
            <a:spLocks noChangeShapeType="1"/>
          </p:cNvSpPr>
          <p:nvPr/>
        </p:nvSpPr>
        <p:spPr bwMode="auto">
          <a:xfrm>
            <a:off x="361950" y="3343729"/>
            <a:ext cx="7127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66"/>
          <p:cNvSpPr>
            <a:spLocks noChangeShapeType="1"/>
          </p:cNvSpPr>
          <p:nvPr/>
        </p:nvSpPr>
        <p:spPr bwMode="auto">
          <a:xfrm>
            <a:off x="1081088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67"/>
          <p:cNvSpPr>
            <a:spLocks noChangeShapeType="1"/>
          </p:cNvSpPr>
          <p:nvPr/>
        </p:nvSpPr>
        <p:spPr bwMode="auto">
          <a:xfrm>
            <a:off x="1801813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68"/>
          <p:cNvSpPr>
            <a:spLocks noChangeShapeType="1"/>
          </p:cNvSpPr>
          <p:nvPr/>
        </p:nvSpPr>
        <p:spPr bwMode="auto">
          <a:xfrm>
            <a:off x="2520950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69"/>
          <p:cNvSpPr>
            <a:spLocks noChangeShapeType="1"/>
          </p:cNvSpPr>
          <p:nvPr/>
        </p:nvSpPr>
        <p:spPr bwMode="auto">
          <a:xfrm>
            <a:off x="3241675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70"/>
          <p:cNvSpPr>
            <a:spLocks noChangeShapeType="1"/>
          </p:cNvSpPr>
          <p:nvPr/>
        </p:nvSpPr>
        <p:spPr bwMode="auto">
          <a:xfrm>
            <a:off x="3962400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71"/>
          <p:cNvSpPr>
            <a:spLocks noChangeShapeType="1"/>
          </p:cNvSpPr>
          <p:nvPr/>
        </p:nvSpPr>
        <p:spPr bwMode="auto">
          <a:xfrm>
            <a:off x="4681538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72"/>
          <p:cNvSpPr>
            <a:spLocks noChangeShapeType="1"/>
          </p:cNvSpPr>
          <p:nvPr/>
        </p:nvSpPr>
        <p:spPr bwMode="auto">
          <a:xfrm>
            <a:off x="5402263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Line 73"/>
          <p:cNvSpPr>
            <a:spLocks noChangeShapeType="1"/>
          </p:cNvSpPr>
          <p:nvPr/>
        </p:nvSpPr>
        <p:spPr bwMode="auto">
          <a:xfrm>
            <a:off x="6121400" y="320085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Line 74"/>
          <p:cNvSpPr>
            <a:spLocks noChangeShapeType="1"/>
          </p:cNvSpPr>
          <p:nvPr/>
        </p:nvSpPr>
        <p:spPr bwMode="auto">
          <a:xfrm>
            <a:off x="6842125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Text Box 75"/>
          <p:cNvSpPr txBox="1">
            <a:spLocks noChangeArrowheads="1"/>
          </p:cNvSpPr>
          <p:nvPr/>
        </p:nvSpPr>
        <p:spPr bwMode="auto">
          <a:xfrm>
            <a:off x="217488" y="3393849"/>
            <a:ext cx="7272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  </a:t>
            </a:r>
            <a:r>
              <a:rPr lang="en-US" altLang="zh-CN" sz="2000" b="1" dirty="0" smtClean="0"/>
              <a:t>  1          2           </a:t>
            </a:r>
            <a:r>
              <a:rPr lang="en-US" altLang="zh-CN" sz="2000" b="1" dirty="0"/>
              <a:t>3 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4        </a:t>
            </a:r>
            <a:r>
              <a:rPr lang="en-US" altLang="zh-CN" sz="2000" b="1" dirty="0" smtClean="0"/>
              <a:t>   </a:t>
            </a:r>
            <a:r>
              <a:rPr lang="en-US" altLang="zh-CN" sz="2000" b="1" dirty="0"/>
              <a:t>5         </a:t>
            </a:r>
            <a:r>
              <a:rPr lang="en-US" altLang="zh-CN" sz="2000" b="1" dirty="0" smtClean="0"/>
              <a:t> 6          7          </a:t>
            </a:r>
            <a:r>
              <a:rPr lang="en-US" altLang="zh-CN" sz="2000" b="1" dirty="0"/>
              <a:t>8     </a:t>
            </a:r>
            <a:r>
              <a:rPr lang="en-US" altLang="zh-CN" sz="2000" b="1" dirty="0" smtClean="0"/>
              <a:t> 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5" name="Line 76"/>
          <p:cNvSpPr>
            <a:spLocks noChangeShapeType="1"/>
          </p:cNvSpPr>
          <p:nvPr/>
        </p:nvSpPr>
        <p:spPr bwMode="auto">
          <a:xfrm>
            <a:off x="360363" y="319926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77"/>
          <p:cNvSpPr>
            <a:spLocks/>
          </p:cNvSpPr>
          <p:nvPr/>
        </p:nvSpPr>
        <p:spPr bwMode="auto">
          <a:xfrm>
            <a:off x="3983460" y="2780928"/>
            <a:ext cx="2858665" cy="511430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Rectangle 78"/>
          <p:cNvSpPr>
            <a:spLocks noChangeArrowheads="1"/>
          </p:cNvSpPr>
          <p:nvPr/>
        </p:nvSpPr>
        <p:spPr bwMode="auto">
          <a:xfrm>
            <a:off x="5608252" y="2168640"/>
            <a:ext cx="503237" cy="5048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Oval 79"/>
          <p:cNvSpPr>
            <a:spLocks noChangeArrowheads="1"/>
          </p:cNvSpPr>
          <p:nvPr/>
        </p:nvSpPr>
        <p:spPr bwMode="auto">
          <a:xfrm>
            <a:off x="2371531" y="4013653"/>
            <a:ext cx="503238" cy="50482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Rectangle 80"/>
          <p:cNvSpPr>
            <a:spLocks noChangeArrowheads="1"/>
          </p:cNvSpPr>
          <p:nvPr/>
        </p:nvSpPr>
        <p:spPr bwMode="auto">
          <a:xfrm>
            <a:off x="1507931" y="4061278"/>
            <a:ext cx="503238" cy="457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Rectangle 81"/>
          <p:cNvSpPr>
            <a:spLocks noChangeArrowheads="1"/>
          </p:cNvSpPr>
          <p:nvPr/>
        </p:nvSpPr>
        <p:spPr bwMode="auto">
          <a:xfrm>
            <a:off x="3165281" y="4059691"/>
            <a:ext cx="503238" cy="4587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Rectangle 82"/>
          <p:cNvSpPr>
            <a:spLocks noChangeArrowheads="1"/>
          </p:cNvSpPr>
          <p:nvPr/>
        </p:nvSpPr>
        <p:spPr bwMode="auto">
          <a:xfrm>
            <a:off x="4389244" y="4059691"/>
            <a:ext cx="503237" cy="4587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Text Box 83"/>
          <p:cNvSpPr txBox="1">
            <a:spLocks noChangeArrowheads="1"/>
          </p:cNvSpPr>
          <p:nvPr/>
        </p:nvSpPr>
        <p:spPr bwMode="auto">
          <a:xfrm>
            <a:off x="3811394" y="3988253"/>
            <a:ext cx="576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=</a:t>
            </a:r>
          </a:p>
        </p:txBody>
      </p:sp>
      <p:sp>
        <p:nvSpPr>
          <p:cNvPr id="23" name="Oval 84"/>
          <p:cNvSpPr>
            <a:spLocks noChangeArrowheads="1"/>
          </p:cNvSpPr>
          <p:nvPr/>
        </p:nvSpPr>
        <p:spPr bwMode="auto">
          <a:xfrm>
            <a:off x="4958964" y="2168640"/>
            <a:ext cx="504825" cy="50482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Text Box 85"/>
          <p:cNvSpPr txBox="1">
            <a:spLocks noChangeArrowheads="1"/>
          </p:cNvSpPr>
          <p:nvPr/>
        </p:nvSpPr>
        <p:spPr bwMode="auto">
          <a:xfrm>
            <a:off x="5006181" y="2131333"/>
            <a:ext cx="30241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</a:rPr>
              <a:t>+    4</a:t>
            </a:r>
          </a:p>
        </p:txBody>
      </p:sp>
      <p:sp>
        <p:nvSpPr>
          <p:cNvPr id="25" name="Text Box 86"/>
          <p:cNvSpPr txBox="1">
            <a:spLocks noChangeArrowheads="1"/>
          </p:cNvSpPr>
          <p:nvPr/>
        </p:nvSpPr>
        <p:spPr bwMode="auto">
          <a:xfrm>
            <a:off x="1507930" y="3996418"/>
            <a:ext cx="5616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FF0000"/>
                </a:solidFill>
              </a:rPr>
              <a:t>5        </a:t>
            </a:r>
            <a:r>
              <a:rPr lang="en-US" altLang="zh-CN" sz="3200" b="1" dirty="0">
                <a:solidFill>
                  <a:srgbClr val="FF0000"/>
                </a:solidFill>
              </a:rPr>
              <a:t>+    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 4           9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2336" y="1196763"/>
            <a:ext cx="1293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/>
              <a:t>4.</a:t>
            </a:r>
            <a:r>
              <a:rPr lang="zh-CN" altLang="en-US" sz="2800" dirty="0" smtClean="0"/>
              <a:t>判断</a:t>
            </a:r>
            <a:endParaRPr lang="zh-CN" altLang="en-US" sz="2800" dirty="0"/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>
            <a:off x="6111489" y="3157546"/>
            <a:ext cx="730636" cy="184596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32"/>
          <p:cNvSpPr>
            <a:spLocks/>
          </p:cNvSpPr>
          <p:nvPr/>
        </p:nvSpPr>
        <p:spPr bwMode="auto">
          <a:xfrm>
            <a:off x="3950900" y="3159133"/>
            <a:ext cx="730636" cy="184596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4660128" y="3129206"/>
            <a:ext cx="730636" cy="184596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5390764" y="3125350"/>
            <a:ext cx="730636" cy="184596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54310" y="4138034"/>
            <a:ext cx="1290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（          ）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551680" y="3988253"/>
            <a:ext cx="1290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0000"/>
                </a:solidFill>
              </a:rPr>
              <a:t>×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58964" y="1396817"/>
            <a:ext cx="1290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/>
              <a:t>-    4</a:t>
            </a:r>
            <a:endParaRPr lang="zh-CN" altLang="en-US" sz="3600" dirty="0"/>
          </a:p>
        </p:txBody>
      </p:sp>
      <p:sp>
        <p:nvSpPr>
          <p:cNvPr id="37" name="TextBox 36"/>
          <p:cNvSpPr txBox="1"/>
          <p:nvPr/>
        </p:nvSpPr>
        <p:spPr>
          <a:xfrm>
            <a:off x="1373811" y="4653216"/>
            <a:ext cx="3735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/>
              <a:t>9       -       4       =       5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0304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5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5263" y="611988"/>
            <a:ext cx="21237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我能行！</a:t>
            </a:r>
            <a:endParaRPr lang="zh-CN" alt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Line 65"/>
          <p:cNvSpPr>
            <a:spLocks noChangeShapeType="1"/>
          </p:cNvSpPr>
          <p:nvPr/>
        </p:nvSpPr>
        <p:spPr bwMode="auto">
          <a:xfrm>
            <a:off x="524545" y="2945767"/>
            <a:ext cx="7127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66"/>
          <p:cNvSpPr>
            <a:spLocks noChangeShapeType="1"/>
          </p:cNvSpPr>
          <p:nvPr/>
        </p:nvSpPr>
        <p:spPr bwMode="auto">
          <a:xfrm>
            <a:off x="1243683" y="280130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67"/>
          <p:cNvSpPr>
            <a:spLocks noChangeShapeType="1"/>
          </p:cNvSpPr>
          <p:nvPr/>
        </p:nvSpPr>
        <p:spPr bwMode="auto">
          <a:xfrm>
            <a:off x="1964408" y="280130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68"/>
          <p:cNvSpPr>
            <a:spLocks noChangeShapeType="1"/>
          </p:cNvSpPr>
          <p:nvPr/>
        </p:nvSpPr>
        <p:spPr bwMode="auto">
          <a:xfrm>
            <a:off x="2683545" y="280130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69"/>
          <p:cNvSpPr>
            <a:spLocks noChangeShapeType="1"/>
          </p:cNvSpPr>
          <p:nvPr/>
        </p:nvSpPr>
        <p:spPr bwMode="auto">
          <a:xfrm>
            <a:off x="3404270" y="280130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70"/>
          <p:cNvSpPr>
            <a:spLocks noChangeShapeType="1"/>
          </p:cNvSpPr>
          <p:nvPr/>
        </p:nvSpPr>
        <p:spPr bwMode="auto">
          <a:xfrm>
            <a:off x="4124995" y="280130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71"/>
          <p:cNvSpPr>
            <a:spLocks noChangeShapeType="1"/>
          </p:cNvSpPr>
          <p:nvPr/>
        </p:nvSpPr>
        <p:spPr bwMode="auto">
          <a:xfrm>
            <a:off x="4844133" y="280130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72"/>
          <p:cNvSpPr>
            <a:spLocks noChangeShapeType="1"/>
          </p:cNvSpPr>
          <p:nvPr/>
        </p:nvSpPr>
        <p:spPr bwMode="auto">
          <a:xfrm>
            <a:off x="5564858" y="280130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Line 73"/>
          <p:cNvSpPr>
            <a:spLocks noChangeShapeType="1"/>
          </p:cNvSpPr>
          <p:nvPr/>
        </p:nvSpPr>
        <p:spPr bwMode="auto">
          <a:xfrm>
            <a:off x="6283995" y="2802892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Line 74"/>
          <p:cNvSpPr>
            <a:spLocks noChangeShapeType="1"/>
          </p:cNvSpPr>
          <p:nvPr/>
        </p:nvSpPr>
        <p:spPr bwMode="auto">
          <a:xfrm>
            <a:off x="7004720" y="280130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Text Box 75"/>
          <p:cNvSpPr txBox="1">
            <a:spLocks noChangeArrowheads="1"/>
          </p:cNvSpPr>
          <p:nvPr/>
        </p:nvSpPr>
        <p:spPr bwMode="auto">
          <a:xfrm>
            <a:off x="380083" y="2995887"/>
            <a:ext cx="7272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  </a:t>
            </a:r>
            <a:r>
              <a:rPr lang="en-US" altLang="zh-CN" sz="2000" b="1" dirty="0" smtClean="0"/>
              <a:t>  1          2           </a:t>
            </a:r>
            <a:r>
              <a:rPr lang="en-US" altLang="zh-CN" sz="2000" b="1" dirty="0"/>
              <a:t>3 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4        </a:t>
            </a:r>
            <a:r>
              <a:rPr lang="en-US" altLang="zh-CN" sz="2000" b="1" dirty="0" smtClean="0"/>
              <a:t>   </a:t>
            </a:r>
            <a:r>
              <a:rPr lang="en-US" altLang="zh-CN" sz="2000" b="1" dirty="0"/>
              <a:t>5         </a:t>
            </a:r>
            <a:r>
              <a:rPr lang="en-US" altLang="zh-CN" sz="2000" b="1" dirty="0" smtClean="0"/>
              <a:t> 6          7          </a:t>
            </a:r>
            <a:r>
              <a:rPr lang="en-US" altLang="zh-CN" sz="2000" b="1" dirty="0"/>
              <a:t>8     </a:t>
            </a:r>
            <a:r>
              <a:rPr lang="en-US" altLang="zh-CN" sz="2000" b="1" dirty="0" smtClean="0"/>
              <a:t> 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5" name="Line 76"/>
          <p:cNvSpPr>
            <a:spLocks noChangeShapeType="1"/>
          </p:cNvSpPr>
          <p:nvPr/>
        </p:nvSpPr>
        <p:spPr bwMode="auto">
          <a:xfrm>
            <a:off x="522958" y="280130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77"/>
          <p:cNvSpPr>
            <a:spLocks/>
          </p:cNvSpPr>
          <p:nvPr/>
        </p:nvSpPr>
        <p:spPr bwMode="auto">
          <a:xfrm flipH="1">
            <a:off x="4124995" y="2344557"/>
            <a:ext cx="1439863" cy="541877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Rectangle 78"/>
          <p:cNvSpPr>
            <a:spLocks noChangeArrowheads="1"/>
          </p:cNvSpPr>
          <p:nvPr/>
        </p:nvSpPr>
        <p:spPr bwMode="auto">
          <a:xfrm>
            <a:off x="5011248" y="1928901"/>
            <a:ext cx="359473" cy="32613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Oval 84"/>
          <p:cNvSpPr>
            <a:spLocks noChangeArrowheads="1"/>
          </p:cNvSpPr>
          <p:nvPr/>
        </p:nvSpPr>
        <p:spPr bwMode="auto">
          <a:xfrm>
            <a:off x="4361960" y="1928901"/>
            <a:ext cx="360607" cy="326131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Text Box 85"/>
          <p:cNvSpPr txBox="1">
            <a:spLocks noChangeArrowheads="1"/>
          </p:cNvSpPr>
          <p:nvPr/>
        </p:nvSpPr>
        <p:spPr bwMode="auto">
          <a:xfrm>
            <a:off x="4362607" y="1799578"/>
            <a:ext cx="21602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</a:rPr>
              <a:t>+   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 2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2336" y="1196763"/>
            <a:ext cx="1690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/>
              <a:t>5.</a:t>
            </a:r>
            <a:r>
              <a:rPr lang="zh-CN" altLang="en-US" sz="2800" dirty="0" smtClean="0"/>
              <a:t>说一说</a:t>
            </a:r>
            <a:endParaRPr lang="zh-CN" altLang="en-US" sz="2800" dirty="0"/>
          </a:p>
        </p:txBody>
      </p:sp>
      <p:sp>
        <p:nvSpPr>
          <p:cNvPr id="27" name="Freeform 32"/>
          <p:cNvSpPr>
            <a:spLocks/>
          </p:cNvSpPr>
          <p:nvPr/>
        </p:nvSpPr>
        <p:spPr bwMode="auto">
          <a:xfrm flipH="1">
            <a:off x="4124995" y="2781237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36617" y="1250217"/>
            <a:ext cx="3562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/>
              <a:t>5     +     2     =         </a:t>
            </a:r>
            <a:endParaRPr lang="zh-CN" altLang="en-US" sz="3200" dirty="0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 flipH="1">
            <a:off x="4845521" y="2748032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3" name="Line 65"/>
          <p:cNvSpPr>
            <a:spLocks noChangeShapeType="1"/>
          </p:cNvSpPr>
          <p:nvPr/>
        </p:nvSpPr>
        <p:spPr bwMode="auto">
          <a:xfrm>
            <a:off x="669007" y="5774330"/>
            <a:ext cx="71278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Line 66"/>
          <p:cNvSpPr>
            <a:spLocks noChangeShapeType="1"/>
          </p:cNvSpPr>
          <p:nvPr/>
        </p:nvSpPr>
        <p:spPr bwMode="auto">
          <a:xfrm>
            <a:off x="1388145" y="5629868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Line 67"/>
          <p:cNvSpPr>
            <a:spLocks noChangeShapeType="1"/>
          </p:cNvSpPr>
          <p:nvPr/>
        </p:nvSpPr>
        <p:spPr bwMode="auto">
          <a:xfrm>
            <a:off x="2108870" y="5629868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Line 68"/>
          <p:cNvSpPr>
            <a:spLocks noChangeShapeType="1"/>
          </p:cNvSpPr>
          <p:nvPr/>
        </p:nvSpPr>
        <p:spPr bwMode="auto">
          <a:xfrm>
            <a:off x="2828007" y="5629868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Line 69"/>
          <p:cNvSpPr>
            <a:spLocks noChangeShapeType="1"/>
          </p:cNvSpPr>
          <p:nvPr/>
        </p:nvSpPr>
        <p:spPr bwMode="auto">
          <a:xfrm>
            <a:off x="3548732" y="5629868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Line 70"/>
          <p:cNvSpPr>
            <a:spLocks noChangeShapeType="1"/>
          </p:cNvSpPr>
          <p:nvPr/>
        </p:nvSpPr>
        <p:spPr bwMode="auto">
          <a:xfrm>
            <a:off x="4269457" y="5629868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Line 71"/>
          <p:cNvSpPr>
            <a:spLocks noChangeShapeType="1"/>
          </p:cNvSpPr>
          <p:nvPr/>
        </p:nvSpPr>
        <p:spPr bwMode="auto">
          <a:xfrm>
            <a:off x="4988595" y="5629868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Line 72"/>
          <p:cNvSpPr>
            <a:spLocks noChangeShapeType="1"/>
          </p:cNvSpPr>
          <p:nvPr/>
        </p:nvSpPr>
        <p:spPr bwMode="auto">
          <a:xfrm>
            <a:off x="5709320" y="5629868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Line 73"/>
          <p:cNvSpPr>
            <a:spLocks noChangeShapeType="1"/>
          </p:cNvSpPr>
          <p:nvPr/>
        </p:nvSpPr>
        <p:spPr bwMode="auto">
          <a:xfrm>
            <a:off x="6428457" y="5631455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Line 74"/>
          <p:cNvSpPr>
            <a:spLocks noChangeShapeType="1"/>
          </p:cNvSpPr>
          <p:nvPr/>
        </p:nvSpPr>
        <p:spPr bwMode="auto">
          <a:xfrm>
            <a:off x="7149182" y="5629868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Text Box 75"/>
          <p:cNvSpPr txBox="1">
            <a:spLocks noChangeArrowheads="1"/>
          </p:cNvSpPr>
          <p:nvPr/>
        </p:nvSpPr>
        <p:spPr bwMode="auto">
          <a:xfrm>
            <a:off x="524545" y="5824450"/>
            <a:ext cx="7272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  </a:t>
            </a:r>
            <a:r>
              <a:rPr lang="en-US" altLang="zh-CN" sz="2000" b="1" dirty="0" smtClean="0"/>
              <a:t>  1          2           </a:t>
            </a:r>
            <a:r>
              <a:rPr lang="en-US" altLang="zh-CN" sz="2000" b="1" dirty="0"/>
              <a:t>3 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4        </a:t>
            </a:r>
            <a:r>
              <a:rPr lang="en-US" altLang="zh-CN" sz="2000" b="1" dirty="0" smtClean="0"/>
              <a:t>   </a:t>
            </a:r>
            <a:r>
              <a:rPr lang="en-US" altLang="zh-CN" sz="2000" b="1" dirty="0"/>
              <a:t>5         </a:t>
            </a:r>
            <a:r>
              <a:rPr lang="en-US" altLang="zh-CN" sz="2000" b="1" dirty="0" smtClean="0"/>
              <a:t> 6          7          </a:t>
            </a:r>
            <a:r>
              <a:rPr lang="en-US" altLang="zh-CN" sz="2000" b="1" dirty="0"/>
              <a:t>8     </a:t>
            </a:r>
            <a:r>
              <a:rPr lang="en-US" altLang="zh-CN" sz="2000" b="1" dirty="0" smtClean="0"/>
              <a:t>     </a:t>
            </a:r>
            <a:r>
              <a:rPr lang="en-US" altLang="zh-CN" sz="2000" b="1" dirty="0"/>
              <a:t>9 </a:t>
            </a:r>
          </a:p>
        </p:txBody>
      </p:sp>
      <p:sp>
        <p:nvSpPr>
          <p:cNvPr id="44" name="Line 76"/>
          <p:cNvSpPr>
            <a:spLocks noChangeShapeType="1"/>
          </p:cNvSpPr>
          <p:nvPr/>
        </p:nvSpPr>
        <p:spPr bwMode="auto">
          <a:xfrm>
            <a:off x="667420" y="5629868"/>
            <a:ext cx="0" cy="142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77"/>
          <p:cNvSpPr>
            <a:spLocks/>
          </p:cNvSpPr>
          <p:nvPr/>
        </p:nvSpPr>
        <p:spPr bwMode="auto">
          <a:xfrm>
            <a:off x="4258013" y="5204125"/>
            <a:ext cx="1441450" cy="541877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Rectangle 78"/>
          <p:cNvSpPr>
            <a:spLocks noChangeArrowheads="1"/>
          </p:cNvSpPr>
          <p:nvPr/>
        </p:nvSpPr>
        <p:spPr bwMode="auto">
          <a:xfrm>
            <a:off x="5155710" y="4757464"/>
            <a:ext cx="359473" cy="32613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7" name="Oval 84"/>
          <p:cNvSpPr>
            <a:spLocks noChangeArrowheads="1"/>
          </p:cNvSpPr>
          <p:nvPr/>
        </p:nvSpPr>
        <p:spPr bwMode="auto">
          <a:xfrm>
            <a:off x="4506422" y="4757464"/>
            <a:ext cx="360607" cy="326131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8" name="Text Box 85"/>
          <p:cNvSpPr txBox="1">
            <a:spLocks noChangeArrowheads="1"/>
          </p:cNvSpPr>
          <p:nvPr/>
        </p:nvSpPr>
        <p:spPr bwMode="auto">
          <a:xfrm>
            <a:off x="4507069" y="4628141"/>
            <a:ext cx="21602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 smtClean="0">
                <a:solidFill>
                  <a:srgbClr val="FF0000"/>
                </a:solidFill>
              </a:rPr>
              <a:t>-     2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49" name="Freeform 32"/>
          <p:cNvSpPr>
            <a:spLocks/>
          </p:cNvSpPr>
          <p:nvPr/>
        </p:nvSpPr>
        <p:spPr bwMode="auto">
          <a:xfrm>
            <a:off x="4975083" y="5607044"/>
            <a:ext cx="720725" cy="136202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 w="127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81079" y="4078780"/>
            <a:ext cx="3562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/>
              <a:t>7     -     2     =         </a:t>
            </a:r>
            <a:endParaRPr lang="zh-CN" altLang="en-US" sz="3200" dirty="0"/>
          </a:p>
        </p:txBody>
      </p:sp>
      <p:sp>
        <p:nvSpPr>
          <p:cNvPr id="52" name="Freeform 32"/>
          <p:cNvSpPr>
            <a:spLocks/>
          </p:cNvSpPr>
          <p:nvPr/>
        </p:nvSpPr>
        <p:spPr bwMode="auto">
          <a:xfrm>
            <a:off x="4269457" y="5616044"/>
            <a:ext cx="720725" cy="136202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 w="127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58456" y="1250217"/>
            <a:ext cx="857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/>
              <a:t>7</a:t>
            </a:r>
            <a:endParaRPr lang="zh-CN" altLang="en-US" sz="3200" dirty="0"/>
          </a:p>
        </p:txBody>
      </p:sp>
      <p:sp>
        <p:nvSpPr>
          <p:cNvPr id="51" name="TextBox 50"/>
          <p:cNvSpPr txBox="1"/>
          <p:nvPr/>
        </p:nvSpPr>
        <p:spPr>
          <a:xfrm>
            <a:off x="5212275" y="4078779"/>
            <a:ext cx="857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/>
              <a:t>5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86287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3" grpId="0" animBg="1"/>
      <p:bldP spid="24" grpId="0"/>
      <p:bldP spid="27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 animBg="1"/>
      <p:bldP spid="45" grpId="0" animBg="1"/>
      <p:bldP spid="46" grpId="0" animBg="1"/>
      <p:bldP spid="47" grpId="0" animBg="1"/>
      <p:bldP spid="48" grpId="0"/>
      <p:bldP spid="49" grpId="0" animBg="1"/>
      <p:bldP spid="50" grpId="0"/>
      <p:bldP spid="52" grpId="0" animBg="1"/>
      <p:bldP spid="2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63688" y="2064940"/>
            <a:ext cx="5054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你有什么收获？</a:t>
            </a:r>
            <a:endParaRPr lang="zh-CN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410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1700808"/>
            <a:ext cx="51125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/>
              <a:t>作业</a:t>
            </a:r>
            <a:endParaRPr lang="en-US" altLang="zh-CN" sz="3600" b="1" dirty="0" smtClean="0"/>
          </a:p>
          <a:p>
            <a:pPr algn="ctr"/>
            <a:endParaRPr lang="en-US" altLang="zh-CN" sz="3200" b="1" dirty="0" smtClean="0"/>
          </a:p>
          <a:p>
            <a:r>
              <a:rPr lang="zh-CN" altLang="en-US" sz="3200" dirty="0" smtClean="0"/>
              <a:t>完成数学练习册</a:t>
            </a:r>
            <a:r>
              <a:rPr lang="en-US" altLang="zh-CN" sz="3200" dirty="0" smtClean="0"/>
              <a:t>33</a:t>
            </a:r>
            <a:r>
              <a:rPr lang="zh-CN" altLang="en-US" sz="3200" dirty="0"/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val="319254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9"/>
          <p:cNvSpPr>
            <a:spLocks noChangeShapeType="1"/>
          </p:cNvSpPr>
          <p:nvPr/>
        </p:nvSpPr>
        <p:spPr bwMode="auto">
          <a:xfrm>
            <a:off x="675027" y="1762967"/>
            <a:ext cx="7127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Line 80"/>
          <p:cNvSpPr>
            <a:spLocks noChangeShapeType="1"/>
          </p:cNvSpPr>
          <p:nvPr/>
        </p:nvSpPr>
        <p:spPr bwMode="auto">
          <a:xfrm>
            <a:off x="1394164" y="161850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Line 81"/>
          <p:cNvSpPr>
            <a:spLocks noChangeShapeType="1"/>
          </p:cNvSpPr>
          <p:nvPr/>
        </p:nvSpPr>
        <p:spPr bwMode="auto">
          <a:xfrm>
            <a:off x="2114889" y="161850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82"/>
          <p:cNvSpPr>
            <a:spLocks noChangeShapeType="1"/>
          </p:cNvSpPr>
          <p:nvPr/>
        </p:nvSpPr>
        <p:spPr bwMode="auto">
          <a:xfrm>
            <a:off x="2834027" y="161850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83"/>
          <p:cNvSpPr>
            <a:spLocks noChangeShapeType="1"/>
          </p:cNvSpPr>
          <p:nvPr/>
        </p:nvSpPr>
        <p:spPr bwMode="auto">
          <a:xfrm>
            <a:off x="3554752" y="161850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84"/>
          <p:cNvSpPr>
            <a:spLocks noChangeShapeType="1"/>
          </p:cNvSpPr>
          <p:nvPr/>
        </p:nvSpPr>
        <p:spPr bwMode="auto">
          <a:xfrm>
            <a:off x="4275477" y="161850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85"/>
          <p:cNvSpPr>
            <a:spLocks noChangeShapeType="1"/>
          </p:cNvSpPr>
          <p:nvPr/>
        </p:nvSpPr>
        <p:spPr bwMode="auto">
          <a:xfrm>
            <a:off x="4994614" y="161850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86"/>
          <p:cNvSpPr>
            <a:spLocks noChangeShapeType="1"/>
          </p:cNvSpPr>
          <p:nvPr/>
        </p:nvSpPr>
        <p:spPr bwMode="auto">
          <a:xfrm>
            <a:off x="5715339" y="161850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87"/>
          <p:cNvSpPr>
            <a:spLocks noChangeShapeType="1"/>
          </p:cNvSpPr>
          <p:nvPr/>
        </p:nvSpPr>
        <p:spPr bwMode="auto">
          <a:xfrm>
            <a:off x="6434477" y="1620092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88"/>
          <p:cNvSpPr>
            <a:spLocks noChangeShapeType="1"/>
          </p:cNvSpPr>
          <p:nvPr/>
        </p:nvSpPr>
        <p:spPr bwMode="auto">
          <a:xfrm>
            <a:off x="7155202" y="161850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Text Box 90"/>
          <p:cNvSpPr txBox="1">
            <a:spLocks noChangeArrowheads="1"/>
          </p:cNvSpPr>
          <p:nvPr/>
        </p:nvSpPr>
        <p:spPr bwMode="auto">
          <a:xfrm>
            <a:off x="530564" y="1815790"/>
            <a:ext cx="72723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1        </a:t>
            </a:r>
            <a:r>
              <a:rPr lang="en-US" altLang="zh-CN" sz="2000" b="1" dirty="0" smtClean="0"/>
              <a:t>   2          </a:t>
            </a:r>
            <a:r>
              <a:rPr lang="en-US" altLang="zh-CN" sz="2000" b="1" dirty="0"/>
              <a:t>3    </a:t>
            </a:r>
            <a:r>
              <a:rPr lang="en-US" altLang="zh-CN" sz="2000" b="1" dirty="0" smtClean="0"/>
              <a:t>      </a:t>
            </a:r>
            <a:r>
              <a:rPr lang="en-US" altLang="zh-CN" sz="2000" b="1" dirty="0"/>
              <a:t>4     </a:t>
            </a:r>
            <a:r>
              <a:rPr lang="en-US" altLang="zh-CN" sz="2000" b="1" dirty="0" smtClean="0"/>
              <a:t>      </a:t>
            </a:r>
            <a:r>
              <a:rPr lang="en-US" altLang="zh-CN" sz="2000" b="1" dirty="0"/>
              <a:t>5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6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7 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8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3" name="Line 80"/>
          <p:cNvSpPr>
            <a:spLocks noChangeShapeType="1"/>
          </p:cNvSpPr>
          <p:nvPr/>
        </p:nvSpPr>
        <p:spPr bwMode="auto">
          <a:xfrm>
            <a:off x="675027" y="1618504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4" name="Picture 79" descr="MCj0084054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28" y="804164"/>
            <a:ext cx="1008062" cy="10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57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8 0.15005 " pathEditMode="relative" ptsTypes="AA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9"/>
          <p:cNvSpPr>
            <a:spLocks noChangeShapeType="1"/>
          </p:cNvSpPr>
          <p:nvPr/>
        </p:nvSpPr>
        <p:spPr bwMode="auto">
          <a:xfrm>
            <a:off x="467991" y="3038014"/>
            <a:ext cx="729252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Line 80"/>
          <p:cNvSpPr>
            <a:spLocks noChangeShapeType="1"/>
          </p:cNvSpPr>
          <p:nvPr/>
        </p:nvSpPr>
        <p:spPr bwMode="auto">
          <a:xfrm>
            <a:off x="118712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Line 81"/>
          <p:cNvSpPr>
            <a:spLocks noChangeShapeType="1"/>
          </p:cNvSpPr>
          <p:nvPr/>
        </p:nvSpPr>
        <p:spPr bwMode="auto">
          <a:xfrm>
            <a:off x="190785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82"/>
          <p:cNvSpPr>
            <a:spLocks noChangeShapeType="1"/>
          </p:cNvSpPr>
          <p:nvPr/>
        </p:nvSpPr>
        <p:spPr bwMode="auto">
          <a:xfrm>
            <a:off x="2626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83"/>
          <p:cNvSpPr>
            <a:spLocks noChangeShapeType="1"/>
          </p:cNvSpPr>
          <p:nvPr/>
        </p:nvSpPr>
        <p:spPr bwMode="auto">
          <a:xfrm>
            <a:off x="334771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84"/>
          <p:cNvSpPr>
            <a:spLocks noChangeShapeType="1"/>
          </p:cNvSpPr>
          <p:nvPr/>
        </p:nvSpPr>
        <p:spPr bwMode="auto">
          <a:xfrm>
            <a:off x="406844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85"/>
          <p:cNvSpPr>
            <a:spLocks noChangeShapeType="1"/>
          </p:cNvSpPr>
          <p:nvPr/>
        </p:nvSpPr>
        <p:spPr bwMode="auto">
          <a:xfrm>
            <a:off x="478757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86"/>
          <p:cNvSpPr>
            <a:spLocks noChangeShapeType="1"/>
          </p:cNvSpPr>
          <p:nvPr/>
        </p:nvSpPr>
        <p:spPr bwMode="auto">
          <a:xfrm>
            <a:off x="550830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87"/>
          <p:cNvSpPr>
            <a:spLocks noChangeShapeType="1"/>
          </p:cNvSpPr>
          <p:nvPr/>
        </p:nvSpPr>
        <p:spPr bwMode="auto">
          <a:xfrm>
            <a:off x="6227441" y="2895139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88"/>
          <p:cNvSpPr>
            <a:spLocks noChangeShapeType="1"/>
          </p:cNvSpPr>
          <p:nvPr/>
        </p:nvSpPr>
        <p:spPr bwMode="auto">
          <a:xfrm>
            <a:off x="694816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Text Box 90"/>
          <p:cNvSpPr txBox="1">
            <a:spLocks noChangeArrowheads="1"/>
          </p:cNvSpPr>
          <p:nvPr/>
        </p:nvSpPr>
        <p:spPr bwMode="auto">
          <a:xfrm>
            <a:off x="323528" y="3090837"/>
            <a:ext cx="74403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1        </a:t>
            </a:r>
            <a:r>
              <a:rPr lang="en-US" altLang="zh-CN" sz="2000" b="1" dirty="0" smtClean="0"/>
              <a:t>   2          </a:t>
            </a:r>
            <a:r>
              <a:rPr lang="en-US" altLang="zh-CN" sz="2000" b="1" dirty="0"/>
              <a:t>3    </a:t>
            </a:r>
            <a:r>
              <a:rPr lang="en-US" altLang="zh-CN" sz="2000" b="1" dirty="0" smtClean="0"/>
              <a:t>      </a:t>
            </a:r>
            <a:r>
              <a:rPr lang="en-US" altLang="zh-CN" sz="2000" b="1" dirty="0"/>
              <a:t>4     </a:t>
            </a:r>
            <a:r>
              <a:rPr lang="en-US" altLang="zh-CN" sz="2000" b="1" dirty="0" smtClean="0"/>
              <a:t>      </a:t>
            </a:r>
            <a:r>
              <a:rPr lang="en-US" altLang="zh-CN" sz="2000" b="1" dirty="0"/>
              <a:t>5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6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7 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8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3" name="Line 80"/>
          <p:cNvSpPr>
            <a:spLocks noChangeShapeType="1"/>
          </p:cNvSpPr>
          <p:nvPr/>
        </p:nvSpPr>
        <p:spPr bwMode="auto">
          <a:xfrm>
            <a:off x="467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4" name="Picture 79" descr="MCj0084054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960" y="2089124"/>
            <a:ext cx="1008062" cy="10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32"/>
          <p:cNvSpPr>
            <a:spLocks/>
          </p:cNvSpPr>
          <p:nvPr/>
        </p:nvSpPr>
        <p:spPr bwMode="auto">
          <a:xfrm flipH="1">
            <a:off x="2626536" y="2358261"/>
            <a:ext cx="2881766" cy="654050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32"/>
          <p:cNvSpPr>
            <a:spLocks/>
          </p:cNvSpPr>
          <p:nvPr/>
        </p:nvSpPr>
        <p:spPr bwMode="auto">
          <a:xfrm flipH="1">
            <a:off x="4787578" y="2855004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7" name="Freeform 32"/>
          <p:cNvSpPr>
            <a:spLocks/>
          </p:cNvSpPr>
          <p:nvPr/>
        </p:nvSpPr>
        <p:spPr bwMode="auto">
          <a:xfrm flipH="1">
            <a:off x="4068441" y="2829302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" name="Freeform 32"/>
          <p:cNvSpPr>
            <a:spLocks/>
          </p:cNvSpPr>
          <p:nvPr/>
        </p:nvSpPr>
        <p:spPr bwMode="auto">
          <a:xfrm flipH="1">
            <a:off x="3347915" y="2832761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9" name="Freeform 32"/>
          <p:cNvSpPr>
            <a:spLocks/>
          </p:cNvSpPr>
          <p:nvPr/>
        </p:nvSpPr>
        <p:spPr bwMode="auto">
          <a:xfrm flipH="1">
            <a:off x="2626536" y="2855005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27803" y="1713827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38264" y="4087523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小青蛙从</a:t>
            </a:r>
            <a:r>
              <a:rPr lang="en-US" altLang="zh-CN" sz="3200" dirty="0" smtClean="0">
                <a:solidFill>
                  <a:srgbClr val="FF0000"/>
                </a:solidFill>
              </a:rPr>
              <a:t>3</a:t>
            </a:r>
            <a:r>
              <a:rPr lang="zh-CN" altLang="en-US" sz="2400" dirty="0" smtClean="0"/>
              <a:t>开始跳，</a:t>
            </a:r>
            <a:endParaRPr lang="zh-CN" alt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2931036" y="4149077"/>
            <a:ext cx="1612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向</a:t>
            </a:r>
            <a:r>
              <a:rPr lang="zh-CN" altLang="en-US" sz="2400" dirty="0" smtClean="0">
                <a:solidFill>
                  <a:srgbClr val="FF0000"/>
                </a:solidFill>
              </a:rPr>
              <a:t>右</a:t>
            </a:r>
            <a:r>
              <a:rPr lang="zh-CN" altLang="en-US" sz="2400" dirty="0" smtClean="0"/>
              <a:t>跳，</a:t>
            </a:r>
            <a:endParaRPr lang="zh-CN" alt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043691" y="4087523"/>
            <a:ext cx="1771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跳</a:t>
            </a:r>
            <a:r>
              <a:rPr lang="en-US" altLang="zh-CN" sz="3200" dirty="0">
                <a:solidFill>
                  <a:srgbClr val="FF0000"/>
                </a:solidFill>
              </a:rPr>
              <a:t>4</a:t>
            </a:r>
            <a:r>
              <a:rPr lang="zh-CN" altLang="en-US" sz="2400" dirty="0" smtClean="0"/>
              <a:t>格，</a:t>
            </a:r>
            <a:endParaRPr lang="zh-CN" alt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5211631" y="4087523"/>
            <a:ext cx="2031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最后跳到</a:t>
            </a:r>
            <a:r>
              <a:rPr lang="en-US" altLang="zh-CN" sz="3200" dirty="0">
                <a:solidFill>
                  <a:srgbClr val="FF0000"/>
                </a:solidFill>
              </a:rPr>
              <a:t>7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8702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5723E-6 L 0.0842 -0.06752 C 0.10191 -0.08255 0.12848 -0.09064 0.15608 -0.09064 C 0.18768 -0.09064 0.21285 -0.08255 0.23056 -0.06752 L 0.31528 3.75723E-6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4" y="-4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9"/>
          <p:cNvSpPr>
            <a:spLocks noChangeShapeType="1"/>
          </p:cNvSpPr>
          <p:nvPr/>
        </p:nvSpPr>
        <p:spPr bwMode="auto">
          <a:xfrm>
            <a:off x="467991" y="3038014"/>
            <a:ext cx="729252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Line 80"/>
          <p:cNvSpPr>
            <a:spLocks noChangeShapeType="1"/>
          </p:cNvSpPr>
          <p:nvPr/>
        </p:nvSpPr>
        <p:spPr bwMode="auto">
          <a:xfrm>
            <a:off x="118712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Line 81"/>
          <p:cNvSpPr>
            <a:spLocks noChangeShapeType="1"/>
          </p:cNvSpPr>
          <p:nvPr/>
        </p:nvSpPr>
        <p:spPr bwMode="auto">
          <a:xfrm>
            <a:off x="190785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82"/>
          <p:cNvSpPr>
            <a:spLocks noChangeShapeType="1"/>
          </p:cNvSpPr>
          <p:nvPr/>
        </p:nvSpPr>
        <p:spPr bwMode="auto">
          <a:xfrm>
            <a:off x="2626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83"/>
          <p:cNvSpPr>
            <a:spLocks noChangeShapeType="1"/>
          </p:cNvSpPr>
          <p:nvPr/>
        </p:nvSpPr>
        <p:spPr bwMode="auto">
          <a:xfrm>
            <a:off x="334771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84"/>
          <p:cNvSpPr>
            <a:spLocks noChangeShapeType="1"/>
          </p:cNvSpPr>
          <p:nvPr/>
        </p:nvSpPr>
        <p:spPr bwMode="auto">
          <a:xfrm>
            <a:off x="406844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85"/>
          <p:cNvSpPr>
            <a:spLocks noChangeShapeType="1"/>
          </p:cNvSpPr>
          <p:nvPr/>
        </p:nvSpPr>
        <p:spPr bwMode="auto">
          <a:xfrm>
            <a:off x="478757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86"/>
          <p:cNvSpPr>
            <a:spLocks noChangeShapeType="1"/>
          </p:cNvSpPr>
          <p:nvPr/>
        </p:nvSpPr>
        <p:spPr bwMode="auto">
          <a:xfrm>
            <a:off x="550830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87"/>
          <p:cNvSpPr>
            <a:spLocks noChangeShapeType="1"/>
          </p:cNvSpPr>
          <p:nvPr/>
        </p:nvSpPr>
        <p:spPr bwMode="auto">
          <a:xfrm>
            <a:off x="6227441" y="2895139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88"/>
          <p:cNvSpPr>
            <a:spLocks noChangeShapeType="1"/>
          </p:cNvSpPr>
          <p:nvPr/>
        </p:nvSpPr>
        <p:spPr bwMode="auto">
          <a:xfrm>
            <a:off x="694816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Text Box 90"/>
          <p:cNvSpPr txBox="1">
            <a:spLocks noChangeArrowheads="1"/>
          </p:cNvSpPr>
          <p:nvPr/>
        </p:nvSpPr>
        <p:spPr bwMode="auto">
          <a:xfrm>
            <a:off x="323528" y="3090837"/>
            <a:ext cx="74403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1        </a:t>
            </a:r>
            <a:r>
              <a:rPr lang="en-US" altLang="zh-CN" sz="2000" b="1" dirty="0" smtClean="0"/>
              <a:t>   2                      4           </a:t>
            </a:r>
            <a:r>
              <a:rPr lang="en-US" altLang="zh-CN" sz="2000" b="1" dirty="0"/>
              <a:t>5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6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7 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8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3" name="Line 80"/>
          <p:cNvSpPr>
            <a:spLocks noChangeShapeType="1"/>
          </p:cNvSpPr>
          <p:nvPr/>
        </p:nvSpPr>
        <p:spPr bwMode="auto">
          <a:xfrm>
            <a:off x="467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4" name="Picture 79" descr="MCj0084054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272" y="2068960"/>
            <a:ext cx="1008062" cy="10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eform 32"/>
          <p:cNvSpPr>
            <a:spLocks/>
          </p:cNvSpPr>
          <p:nvPr/>
        </p:nvSpPr>
        <p:spPr bwMode="auto">
          <a:xfrm flipH="1">
            <a:off x="2626536" y="2358261"/>
            <a:ext cx="2881766" cy="654050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32"/>
          <p:cNvSpPr>
            <a:spLocks/>
          </p:cNvSpPr>
          <p:nvPr/>
        </p:nvSpPr>
        <p:spPr bwMode="auto">
          <a:xfrm flipH="1">
            <a:off x="4787578" y="2855004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7" name="Freeform 32"/>
          <p:cNvSpPr>
            <a:spLocks/>
          </p:cNvSpPr>
          <p:nvPr/>
        </p:nvSpPr>
        <p:spPr bwMode="auto">
          <a:xfrm flipH="1">
            <a:off x="4068441" y="2829302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" name="Freeform 32"/>
          <p:cNvSpPr>
            <a:spLocks/>
          </p:cNvSpPr>
          <p:nvPr/>
        </p:nvSpPr>
        <p:spPr bwMode="auto">
          <a:xfrm flipH="1">
            <a:off x="3347915" y="2832761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9" name="Freeform 32"/>
          <p:cNvSpPr>
            <a:spLocks/>
          </p:cNvSpPr>
          <p:nvPr/>
        </p:nvSpPr>
        <p:spPr bwMode="auto">
          <a:xfrm flipH="1">
            <a:off x="2626536" y="2855005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27803" y="1713827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302252" y="3136401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3</a:t>
            </a:r>
            <a:endParaRPr lang="zh-CN" alt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302252" y="3136401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3</a:t>
            </a:r>
            <a:endParaRPr lang="zh-CN" altLang="en-US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385906" y="4751863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/>
              <a:t>+</a:t>
            </a:r>
            <a:endParaRPr lang="zh-CN" altLang="en-US" sz="3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627803" y="1698534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730384" y="4776272"/>
            <a:ext cx="605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=</a:t>
            </a:r>
            <a:endParaRPr lang="zh-CN" alt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419267" y="4776272"/>
            <a:ext cx="605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7</a:t>
            </a:r>
            <a:endParaRPr lang="zh-CN" alt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325290" y="1698532"/>
            <a:ext cx="605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+</a:t>
            </a:r>
            <a:endParaRPr lang="zh-CN" alt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259132" y="5509407"/>
            <a:ext cx="1350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第一个加数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710190" y="5509407"/>
            <a:ext cx="1350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第二个加数</a:t>
            </a:r>
            <a:endParaRPr lang="zh-CN" altLang="en-US" dirty="0"/>
          </a:p>
        </p:txBody>
      </p:sp>
      <p:cxnSp>
        <p:nvCxnSpPr>
          <p:cNvPr id="37" name="直接箭头连接符 36"/>
          <p:cNvCxnSpPr/>
          <p:nvPr/>
        </p:nvCxnSpPr>
        <p:spPr>
          <a:xfrm>
            <a:off x="1043608" y="5286274"/>
            <a:ext cx="0" cy="28020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>
            <a:off x="2362451" y="5274834"/>
            <a:ext cx="0" cy="28020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061096" y="5543617"/>
            <a:ext cx="1350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和</a:t>
            </a:r>
            <a:endParaRPr lang="zh-CN" altLang="en-US" dirty="0"/>
          </a:p>
        </p:txBody>
      </p:sp>
      <p:cxnSp>
        <p:nvCxnSpPr>
          <p:cNvPr id="40" name="直接箭头连接符 39"/>
          <p:cNvCxnSpPr/>
          <p:nvPr/>
        </p:nvCxnSpPr>
        <p:spPr>
          <a:xfrm>
            <a:off x="3713357" y="5309044"/>
            <a:ext cx="0" cy="280207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491862" y="1790866"/>
            <a:ext cx="917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/>
              <a:t>格数</a:t>
            </a:r>
            <a:endParaRPr lang="zh-CN" altLang="en-US" sz="2000" dirty="0"/>
          </a:p>
        </p:txBody>
      </p:sp>
      <p:sp>
        <p:nvSpPr>
          <p:cNvPr id="42" name="TextBox 41"/>
          <p:cNvSpPr txBox="1"/>
          <p:nvPr/>
        </p:nvSpPr>
        <p:spPr>
          <a:xfrm>
            <a:off x="2167578" y="3704858"/>
            <a:ext cx="917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/>
              <a:t>起点</a:t>
            </a:r>
            <a:endParaRPr lang="zh-CN" altLang="en-US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5004272" y="3704858"/>
            <a:ext cx="917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/>
              <a:t>终点</a:t>
            </a:r>
            <a:endParaRPr lang="zh-CN" altLang="en-US" sz="2000" dirty="0"/>
          </a:p>
        </p:txBody>
      </p:sp>
      <p:sp>
        <p:nvSpPr>
          <p:cNvPr id="44" name="TextBox 43"/>
          <p:cNvSpPr txBox="1"/>
          <p:nvPr/>
        </p:nvSpPr>
        <p:spPr>
          <a:xfrm>
            <a:off x="545552" y="62068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小青蛙从</a:t>
            </a:r>
            <a:r>
              <a:rPr lang="en-US" altLang="zh-CN" sz="2400" dirty="0" smtClean="0">
                <a:solidFill>
                  <a:srgbClr val="FF0000"/>
                </a:solidFill>
              </a:rPr>
              <a:t>3</a:t>
            </a:r>
            <a:r>
              <a:rPr lang="zh-CN" altLang="en-US" dirty="0" smtClean="0"/>
              <a:t>开始跳，</a:t>
            </a:r>
            <a:endParaRPr lang="zh-CN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544953" y="666854"/>
            <a:ext cx="1612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向</a:t>
            </a:r>
            <a:r>
              <a:rPr lang="zh-CN" altLang="en-US" dirty="0" smtClean="0">
                <a:solidFill>
                  <a:srgbClr val="FF0000"/>
                </a:solidFill>
              </a:rPr>
              <a:t>右</a:t>
            </a:r>
            <a:r>
              <a:rPr lang="zh-CN" altLang="en-US" dirty="0" smtClean="0"/>
              <a:t>跳，</a:t>
            </a:r>
            <a:endParaRPr lang="zh-CN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425872" y="620688"/>
            <a:ext cx="1771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跳</a:t>
            </a:r>
            <a:r>
              <a:rPr lang="en-US" altLang="zh-CN" sz="2400" dirty="0">
                <a:solidFill>
                  <a:srgbClr val="FF0000"/>
                </a:solidFill>
              </a:rPr>
              <a:t>4</a:t>
            </a:r>
            <a:r>
              <a:rPr lang="zh-CN" altLang="en-US" dirty="0" smtClean="0"/>
              <a:t>格，</a:t>
            </a:r>
            <a:endParaRPr lang="zh-CN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345930" y="620688"/>
            <a:ext cx="2031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最后跳到</a:t>
            </a:r>
            <a:r>
              <a:rPr lang="en-US" altLang="zh-CN" sz="2400" dirty="0">
                <a:solidFill>
                  <a:srgbClr val="FF0000"/>
                </a:solidFill>
              </a:rPr>
              <a:t>7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596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96532E-6 L -0.17309 0.241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12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19653E-6 L -0.17622 0.4506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19" y="225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87283E-6 L -0.17309 0.108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5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19653E-6 L -0.05902 0.38775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1" y="193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87283E-6 L -0.19184 0.1089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1" y="5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9" grpId="0"/>
      <p:bldP spid="41" grpId="0"/>
      <p:bldP spid="41" grpId="1"/>
      <p:bldP spid="42" grpId="0"/>
      <p:bldP spid="42" grpId="1"/>
      <p:bldP spid="43" grpId="0"/>
      <p:bldP spid="4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9"/>
          <p:cNvSpPr>
            <a:spLocks noChangeShapeType="1"/>
          </p:cNvSpPr>
          <p:nvPr/>
        </p:nvSpPr>
        <p:spPr bwMode="auto">
          <a:xfrm>
            <a:off x="467991" y="3038014"/>
            <a:ext cx="729252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Line 80"/>
          <p:cNvSpPr>
            <a:spLocks noChangeShapeType="1"/>
          </p:cNvSpPr>
          <p:nvPr/>
        </p:nvSpPr>
        <p:spPr bwMode="auto">
          <a:xfrm>
            <a:off x="118712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Line 81"/>
          <p:cNvSpPr>
            <a:spLocks noChangeShapeType="1"/>
          </p:cNvSpPr>
          <p:nvPr/>
        </p:nvSpPr>
        <p:spPr bwMode="auto">
          <a:xfrm>
            <a:off x="190785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82"/>
          <p:cNvSpPr>
            <a:spLocks noChangeShapeType="1"/>
          </p:cNvSpPr>
          <p:nvPr/>
        </p:nvSpPr>
        <p:spPr bwMode="auto">
          <a:xfrm>
            <a:off x="2626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83"/>
          <p:cNvSpPr>
            <a:spLocks noChangeShapeType="1"/>
          </p:cNvSpPr>
          <p:nvPr/>
        </p:nvSpPr>
        <p:spPr bwMode="auto">
          <a:xfrm>
            <a:off x="334771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84"/>
          <p:cNvSpPr>
            <a:spLocks noChangeShapeType="1"/>
          </p:cNvSpPr>
          <p:nvPr/>
        </p:nvSpPr>
        <p:spPr bwMode="auto">
          <a:xfrm>
            <a:off x="406844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85"/>
          <p:cNvSpPr>
            <a:spLocks noChangeShapeType="1"/>
          </p:cNvSpPr>
          <p:nvPr/>
        </p:nvSpPr>
        <p:spPr bwMode="auto">
          <a:xfrm>
            <a:off x="478757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86"/>
          <p:cNvSpPr>
            <a:spLocks noChangeShapeType="1"/>
          </p:cNvSpPr>
          <p:nvPr/>
        </p:nvSpPr>
        <p:spPr bwMode="auto">
          <a:xfrm>
            <a:off x="550830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87"/>
          <p:cNvSpPr>
            <a:spLocks noChangeShapeType="1"/>
          </p:cNvSpPr>
          <p:nvPr/>
        </p:nvSpPr>
        <p:spPr bwMode="auto">
          <a:xfrm>
            <a:off x="6227441" y="2895139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88"/>
          <p:cNvSpPr>
            <a:spLocks noChangeShapeType="1"/>
          </p:cNvSpPr>
          <p:nvPr/>
        </p:nvSpPr>
        <p:spPr bwMode="auto">
          <a:xfrm>
            <a:off x="694816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Text Box 90"/>
          <p:cNvSpPr txBox="1">
            <a:spLocks noChangeArrowheads="1"/>
          </p:cNvSpPr>
          <p:nvPr/>
        </p:nvSpPr>
        <p:spPr bwMode="auto">
          <a:xfrm>
            <a:off x="323528" y="3090837"/>
            <a:ext cx="74403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1        </a:t>
            </a:r>
            <a:r>
              <a:rPr lang="en-US" altLang="zh-CN" sz="2000" b="1" dirty="0" smtClean="0"/>
              <a:t>   2          3           4           </a:t>
            </a:r>
            <a:r>
              <a:rPr lang="en-US" altLang="zh-CN" sz="2000" b="1" dirty="0"/>
              <a:t>5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6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7 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8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3" name="Line 80"/>
          <p:cNvSpPr>
            <a:spLocks noChangeShapeType="1"/>
          </p:cNvSpPr>
          <p:nvPr/>
        </p:nvSpPr>
        <p:spPr bwMode="auto">
          <a:xfrm>
            <a:off x="467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4" name="Picture 79" descr="MCj0084054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82" y="2012469"/>
            <a:ext cx="1008062" cy="10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reeform 32"/>
          <p:cNvSpPr>
            <a:spLocks/>
          </p:cNvSpPr>
          <p:nvPr/>
        </p:nvSpPr>
        <p:spPr bwMode="auto">
          <a:xfrm flipH="1">
            <a:off x="3337842" y="2855005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70029" y="1735374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5</a:t>
            </a:r>
            <a:endParaRPr lang="zh-CN" altLang="en-US" sz="3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467516" y="1720079"/>
            <a:ext cx="605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+</a:t>
            </a:r>
            <a:endParaRPr lang="zh-CN" altLang="en-US" sz="3200" b="1" dirty="0"/>
          </a:p>
        </p:txBody>
      </p:sp>
      <p:sp>
        <p:nvSpPr>
          <p:cNvPr id="28" name="Freeform 32"/>
          <p:cNvSpPr>
            <a:spLocks/>
          </p:cNvSpPr>
          <p:nvPr/>
        </p:nvSpPr>
        <p:spPr bwMode="auto">
          <a:xfrm flipH="1">
            <a:off x="3347915" y="2418653"/>
            <a:ext cx="3605521" cy="597117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32"/>
          <p:cNvSpPr>
            <a:spLocks/>
          </p:cNvSpPr>
          <p:nvPr/>
        </p:nvSpPr>
        <p:spPr bwMode="auto">
          <a:xfrm flipH="1">
            <a:off x="4068441" y="2850696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 flipH="1">
            <a:off x="4787578" y="2824396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1" name="Freeform 32"/>
          <p:cNvSpPr>
            <a:spLocks/>
          </p:cNvSpPr>
          <p:nvPr/>
        </p:nvSpPr>
        <p:spPr bwMode="auto">
          <a:xfrm flipH="1">
            <a:off x="5508303" y="2832761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 flipH="1">
            <a:off x="6227441" y="2818939"/>
            <a:ext cx="720526" cy="183009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15915" y="3497258"/>
            <a:ext cx="1001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/>
              <a:t>起点</a:t>
            </a:r>
            <a:endParaRPr lang="zh-CN" alt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6469235" y="3490947"/>
            <a:ext cx="1001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/>
              <a:t>终点</a:t>
            </a:r>
            <a:endParaRPr lang="zh-CN" alt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4467516" y="1335264"/>
            <a:ext cx="1001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/>
              <a:t>格数</a:t>
            </a:r>
            <a:endParaRPr lang="zh-CN" altLang="en-US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1763688" y="4509119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+</a:t>
            </a:r>
            <a:endParaRPr lang="zh-CN" altLang="en-US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734273" y="173537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5</a:t>
            </a:r>
            <a:endParaRPr lang="zh-CN" altLang="en-US" sz="3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416779" y="450911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9</a:t>
            </a:r>
            <a:endParaRPr lang="zh-CN" altLang="en-US" sz="3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837524" y="4509119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=</a:t>
            </a:r>
            <a:endParaRPr lang="zh-CN" altLang="en-US" sz="3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056739" y="310473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sp>
        <p:nvSpPr>
          <p:cNvPr id="41" name="矩形 40"/>
          <p:cNvSpPr/>
          <p:nvPr/>
        </p:nvSpPr>
        <p:spPr>
          <a:xfrm>
            <a:off x="125263" y="611988"/>
            <a:ext cx="21237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小试牛刀：</a:t>
            </a:r>
            <a:endParaRPr lang="zh-CN" alt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48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0763 L 0.10139 -0.07584 C 0.12275 -0.09503 0.15452 -0.10497 0.18768 -0.10497 C 0.2257 -0.10497 0.25591 -0.09503 0.27726 -0.07584 L 0.37882 0.00763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41" y="-5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31214E-6 L -0.19653 0.2039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26" y="10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5607E-7 L -0.27761 0.4034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89" y="2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4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7" grpId="1"/>
      <p:bldP spid="38" grpId="0"/>
      <p:bldP spid="39" grpId="0"/>
      <p:bldP spid="40" grpId="0"/>
      <p:bldP spid="4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9"/>
          <p:cNvSpPr>
            <a:spLocks noChangeShapeType="1"/>
          </p:cNvSpPr>
          <p:nvPr/>
        </p:nvSpPr>
        <p:spPr bwMode="auto">
          <a:xfrm>
            <a:off x="467991" y="3038014"/>
            <a:ext cx="729252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Line 80"/>
          <p:cNvSpPr>
            <a:spLocks noChangeShapeType="1"/>
          </p:cNvSpPr>
          <p:nvPr/>
        </p:nvSpPr>
        <p:spPr bwMode="auto">
          <a:xfrm>
            <a:off x="118712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Line 81"/>
          <p:cNvSpPr>
            <a:spLocks noChangeShapeType="1"/>
          </p:cNvSpPr>
          <p:nvPr/>
        </p:nvSpPr>
        <p:spPr bwMode="auto">
          <a:xfrm>
            <a:off x="190785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82"/>
          <p:cNvSpPr>
            <a:spLocks noChangeShapeType="1"/>
          </p:cNvSpPr>
          <p:nvPr/>
        </p:nvSpPr>
        <p:spPr bwMode="auto">
          <a:xfrm>
            <a:off x="2626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83"/>
          <p:cNvSpPr>
            <a:spLocks noChangeShapeType="1"/>
          </p:cNvSpPr>
          <p:nvPr/>
        </p:nvSpPr>
        <p:spPr bwMode="auto">
          <a:xfrm>
            <a:off x="334771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84"/>
          <p:cNvSpPr>
            <a:spLocks noChangeShapeType="1"/>
          </p:cNvSpPr>
          <p:nvPr/>
        </p:nvSpPr>
        <p:spPr bwMode="auto">
          <a:xfrm>
            <a:off x="406844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85"/>
          <p:cNvSpPr>
            <a:spLocks noChangeShapeType="1"/>
          </p:cNvSpPr>
          <p:nvPr/>
        </p:nvSpPr>
        <p:spPr bwMode="auto">
          <a:xfrm>
            <a:off x="478757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86"/>
          <p:cNvSpPr>
            <a:spLocks noChangeShapeType="1"/>
          </p:cNvSpPr>
          <p:nvPr/>
        </p:nvSpPr>
        <p:spPr bwMode="auto">
          <a:xfrm>
            <a:off x="550830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87"/>
          <p:cNvSpPr>
            <a:spLocks noChangeShapeType="1"/>
          </p:cNvSpPr>
          <p:nvPr/>
        </p:nvSpPr>
        <p:spPr bwMode="auto">
          <a:xfrm>
            <a:off x="6227441" y="2895139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88"/>
          <p:cNvSpPr>
            <a:spLocks noChangeShapeType="1"/>
          </p:cNvSpPr>
          <p:nvPr/>
        </p:nvSpPr>
        <p:spPr bwMode="auto">
          <a:xfrm>
            <a:off x="694816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Text Box 90"/>
          <p:cNvSpPr txBox="1">
            <a:spLocks noChangeArrowheads="1"/>
          </p:cNvSpPr>
          <p:nvPr/>
        </p:nvSpPr>
        <p:spPr bwMode="auto">
          <a:xfrm>
            <a:off x="323528" y="3090837"/>
            <a:ext cx="74403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1        </a:t>
            </a:r>
            <a:r>
              <a:rPr lang="en-US" altLang="zh-CN" sz="2000" b="1" dirty="0" smtClean="0"/>
              <a:t>   2          </a:t>
            </a:r>
            <a:r>
              <a:rPr lang="en-US" altLang="zh-CN" sz="2000" b="1" dirty="0"/>
              <a:t>3    </a:t>
            </a:r>
            <a:r>
              <a:rPr lang="en-US" altLang="zh-CN" sz="2000" b="1" dirty="0" smtClean="0"/>
              <a:t>      </a:t>
            </a:r>
            <a:r>
              <a:rPr lang="en-US" altLang="zh-CN" sz="2000" b="1" dirty="0"/>
              <a:t>4     </a:t>
            </a:r>
            <a:r>
              <a:rPr lang="en-US" altLang="zh-CN" sz="2000" b="1" dirty="0" smtClean="0"/>
              <a:t>      </a:t>
            </a:r>
            <a:r>
              <a:rPr lang="en-US" altLang="zh-CN" sz="2000" b="1" dirty="0"/>
              <a:t>5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6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7 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8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3" name="Line 80"/>
          <p:cNvSpPr>
            <a:spLocks noChangeShapeType="1"/>
          </p:cNvSpPr>
          <p:nvPr/>
        </p:nvSpPr>
        <p:spPr bwMode="auto">
          <a:xfrm>
            <a:off x="467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32"/>
          <p:cNvSpPr>
            <a:spLocks/>
          </p:cNvSpPr>
          <p:nvPr/>
        </p:nvSpPr>
        <p:spPr bwMode="auto">
          <a:xfrm>
            <a:off x="4065170" y="2850893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85990" y="1799189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pic>
        <p:nvPicPr>
          <p:cNvPr id="21" name="Picture 19" descr="MCj0084054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99445" y="2036301"/>
            <a:ext cx="1008063" cy="10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31"/>
          <p:cNvSpPr>
            <a:spLocks/>
          </p:cNvSpPr>
          <p:nvPr/>
        </p:nvSpPr>
        <p:spPr bwMode="auto">
          <a:xfrm>
            <a:off x="1883435" y="2383964"/>
            <a:ext cx="2881312" cy="630218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32"/>
          <p:cNvSpPr>
            <a:spLocks/>
          </p:cNvSpPr>
          <p:nvPr/>
        </p:nvSpPr>
        <p:spPr bwMode="auto">
          <a:xfrm>
            <a:off x="3351794" y="2858568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32"/>
          <p:cNvSpPr>
            <a:spLocks/>
          </p:cNvSpPr>
          <p:nvPr/>
        </p:nvSpPr>
        <p:spPr bwMode="auto">
          <a:xfrm>
            <a:off x="2631069" y="2837215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8" name="Freeform 32"/>
          <p:cNvSpPr>
            <a:spLocks/>
          </p:cNvSpPr>
          <p:nvPr/>
        </p:nvSpPr>
        <p:spPr bwMode="auto">
          <a:xfrm>
            <a:off x="1883435" y="2858568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8264" y="4087523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小青蛙从</a:t>
            </a:r>
            <a:r>
              <a:rPr lang="en-US" altLang="zh-CN" sz="3200" dirty="0">
                <a:solidFill>
                  <a:srgbClr val="FF0000"/>
                </a:solidFill>
              </a:rPr>
              <a:t>6</a:t>
            </a:r>
            <a:r>
              <a:rPr lang="zh-CN" altLang="en-US" sz="2400" dirty="0" smtClean="0"/>
              <a:t>开始跳，</a:t>
            </a:r>
            <a:endParaRPr lang="zh-CN" alt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2931036" y="4149077"/>
            <a:ext cx="1612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向</a:t>
            </a:r>
            <a:r>
              <a:rPr lang="zh-CN" altLang="en-US" sz="2400" dirty="0" smtClean="0">
                <a:solidFill>
                  <a:srgbClr val="FF0000"/>
                </a:solidFill>
              </a:rPr>
              <a:t>左</a:t>
            </a:r>
            <a:r>
              <a:rPr lang="zh-CN" altLang="en-US" sz="2400" dirty="0" smtClean="0"/>
              <a:t>跳，</a:t>
            </a:r>
            <a:endParaRPr lang="zh-CN" alt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4043691" y="4087523"/>
            <a:ext cx="1771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跳</a:t>
            </a:r>
            <a:r>
              <a:rPr lang="en-US" altLang="zh-CN" sz="3200" dirty="0">
                <a:solidFill>
                  <a:srgbClr val="FF0000"/>
                </a:solidFill>
              </a:rPr>
              <a:t>4</a:t>
            </a:r>
            <a:r>
              <a:rPr lang="zh-CN" altLang="en-US" sz="2400" dirty="0" smtClean="0"/>
              <a:t>格，</a:t>
            </a:r>
            <a:endParaRPr lang="zh-CN" alt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5211631" y="4087523"/>
            <a:ext cx="2031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/>
              <a:t>最后跳到</a:t>
            </a:r>
            <a:r>
              <a:rPr lang="en-US" altLang="zh-CN" sz="3200" dirty="0">
                <a:solidFill>
                  <a:srgbClr val="FF0000"/>
                </a:solidFill>
              </a:rPr>
              <a:t>2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5851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00647 L -0.08247 -0.07908 C -0.09914 -0.09572 -0.125 -0.10474 -0.15174 -0.10474 C -0.18247 -0.10474 -0.20695 -0.09572 -0.22379 -0.07908 L -0.30556 -0.0064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78" y="-49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2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9"/>
          <p:cNvSpPr>
            <a:spLocks noChangeShapeType="1"/>
          </p:cNvSpPr>
          <p:nvPr/>
        </p:nvSpPr>
        <p:spPr bwMode="auto">
          <a:xfrm>
            <a:off x="467991" y="3038014"/>
            <a:ext cx="729252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Line 80"/>
          <p:cNvSpPr>
            <a:spLocks noChangeShapeType="1"/>
          </p:cNvSpPr>
          <p:nvPr/>
        </p:nvSpPr>
        <p:spPr bwMode="auto">
          <a:xfrm>
            <a:off x="118712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Line 81"/>
          <p:cNvSpPr>
            <a:spLocks noChangeShapeType="1"/>
          </p:cNvSpPr>
          <p:nvPr/>
        </p:nvSpPr>
        <p:spPr bwMode="auto">
          <a:xfrm>
            <a:off x="190785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82"/>
          <p:cNvSpPr>
            <a:spLocks noChangeShapeType="1"/>
          </p:cNvSpPr>
          <p:nvPr/>
        </p:nvSpPr>
        <p:spPr bwMode="auto">
          <a:xfrm>
            <a:off x="2626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83"/>
          <p:cNvSpPr>
            <a:spLocks noChangeShapeType="1"/>
          </p:cNvSpPr>
          <p:nvPr/>
        </p:nvSpPr>
        <p:spPr bwMode="auto">
          <a:xfrm>
            <a:off x="334771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84"/>
          <p:cNvSpPr>
            <a:spLocks noChangeShapeType="1"/>
          </p:cNvSpPr>
          <p:nvPr/>
        </p:nvSpPr>
        <p:spPr bwMode="auto">
          <a:xfrm>
            <a:off x="406844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85"/>
          <p:cNvSpPr>
            <a:spLocks noChangeShapeType="1"/>
          </p:cNvSpPr>
          <p:nvPr/>
        </p:nvSpPr>
        <p:spPr bwMode="auto">
          <a:xfrm>
            <a:off x="4787578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Line 86"/>
          <p:cNvSpPr>
            <a:spLocks noChangeShapeType="1"/>
          </p:cNvSpPr>
          <p:nvPr/>
        </p:nvSpPr>
        <p:spPr bwMode="auto">
          <a:xfrm>
            <a:off x="5508303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Line 87"/>
          <p:cNvSpPr>
            <a:spLocks noChangeShapeType="1"/>
          </p:cNvSpPr>
          <p:nvPr/>
        </p:nvSpPr>
        <p:spPr bwMode="auto">
          <a:xfrm>
            <a:off x="6227441" y="2895139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Line 88"/>
          <p:cNvSpPr>
            <a:spLocks noChangeShapeType="1"/>
          </p:cNvSpPr>
          <p:nvPr/>
        </p:nvSpPr>
        <p:spPr bwMode="auto">
          <a:xfrm>
            <a:off x="6948166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Text Box 90"/>
          <p:cNvSpPr txBox="1">
            <a:spLocks noChangeArrowheads="1"/>
          </p:cNvSpPr>
          <p:nvPr/>
        </p:nvSpPr>
        <p:spPr bwMode="auto">
          <a:xfrm>
            <a:off x="323528" y="3090837"/>
            <a:ext cx="74403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1        </a:t>
            </a:r>
            <a:r>
              <a:rPr lang="en-US" altLang="zh-CN" sz="2000" b="1" dirty="0" smtClean="0"/>
              <a:t>   2          </a:t>
            </a:r>
            <a:r>
              <a:rPr lang="en-US" altLang="zh-CN" sz="2000" b="1" dirty="0"/>
              <a:t>3    </a:t>
            </a:r>
            <a:r>
              <a:rPr lang="en-US" altLang="zh-CN" sz="2000" b="1" dirty="0" smtClean="0"/>
              <a:t>      </a:t>
            </a:r>
            <a:r>
              <a:rPr lang="en-US" altLang="zh-CN" sz="2000" b="1" dirty="0"/>
              <a:t>4     </a:t>
            </a:r>
            <a:r>
              <a:rPr lang="en-US" altLang="zh-CN" sz="2000" b="1" dirty="0" smtClean="0"/>
              <a:t>      </a:t>
            </a:r>
            <a:r>
              <a:rPr lang="en-US" altLang="zh-CN" sz="2000" b="1" dirty="0"/>
              <a:t>5      </a:t>
            </a:r>
            <a:r>
              <a:rPr lang="en-US" altLang="zh-CN" sz="2000" b="1" dirty="0" smtClean="0"/>
              <a:t>                </a:t>
            </a:r>
            <a:r>
              <a:rPr lang="en-US" altLang="zh-CN" sz="2000" b="1" dirty="0"/>
              <a:t>7 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8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9 </a:t>
            </a:r>
          </a:p>
        </p:txBody>
      </p:sp>
      <p:sp>
        <p:nvSpPr>
          <p:cNvPr id="13" name="Line 80"/>
          <p:cNvSpPr>
            <a:spLocks noChangeShapeType="1"/>
          </p:cNvSpPr>
          <p:nvPr/>
        </p:nvSpPr>
        <p:spPr bwMode="auto">
          <a:xfrm>
            <a:off x="467991" y="2893551"/>
            <a:ext cx="0" cy="241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32"/>
          <p:cNvSpPr>
            <a:spLocks/>
          </p:cNvSpPr>
          <p:nvPr/>
        </p:nvSpPr>
        <p:spPr bwMode="auto">
          <a:xfrm>
            <a:off x="4065170" y="2850893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85990" y="1799189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pic>
        <p:nvPicPr>
          <p:cNvPr id="21" name="Picture 19" descr="MCj0084054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79403" y="2036301"/>
            <a:ext cx="1008063" cy="10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31"/>
          <p:cNvSpPr>
            <a:spLocks/>
          </p:cNvSpPr>
          <p:nvPr/>
        </p:nvSpPr>
        <p:spPr bwMode="auto">
          <a:xfrm>
            <a:off x="1883435" y="2383964"/>
            <a:ext cx="2881312" cy="630218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32"/>
          <p:cNvSpPr>
            <a:spLocks/>
          </p:cNvSpPr>
          <p:nvPr/>
        </p:nvSpPr>
        <p:spPr bwMode="auto">
          <a:xfrm>
            <a:off x="3351794" y="2858568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Freeform 32"/>
          <p:cNvSpPr>
            <a:spLocks/>
          </p:cNvSpPr>
          <p:nvPr/>
        </p:nvSpPr>
        <p:spPr bwMode="auto">
          <a:xfrm>
            <a:off x="2631069" y="2837215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8" name="Freeform 32"/>
          <p:cNvSpPr>
            <a:spLocks/>
          </p:cNvSpPr>
          <p:nvPr/>
        </p:nvSpPr>
        <p:spPr bwMode="auto">
          <a:xfrm>
            <a:off x="1883435" y="2858568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61611" y="3090837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6</a:t>
            </a:r>
            <a:endParaRPr lang="zh-CN" altLang="en-US" sz="3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61611" y="3090837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6</a:t>
            </a:r>
            <a:endParaRPr lang="zh-CN" altLang="en-US" sz="3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085990" y="1799189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4</a:t>
            </a:r>
            <a:endParaRPr lang="zh-CN" altLang="en-US" sz="3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761706" y="4437110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=</a:t>
            </a:r>
            <a:endParaRPr lang="zh-CN" altLang="en-US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347716" y="4437109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2</a:t>
            </a:r>
            <a:endParaRPr lang="zh-CN" altLang="en-US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732791" y="4437112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-</a:t>
            </a:r>
            <a:endParaRPr lang="zh-CN" altLang="en-US" sz="3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761706" y="1779772"/>
            <a:ext cx="64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/>
              <a:t>-</a:t>
            </a:r>
            <a:endParaRPr lang="zh-CN" altLang="en-US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86904" y="5244589"/>
            <a:ext cx="977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被减数</a:t>
            </a:r>
            <a:endParaRPr lang="zh-CN" altLang="en-US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3183392" y="5229200"/>
            <a:ext cx="977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/>
              <a:t>差</a:t>
            </a:r>
            <a:endParaRPr lang="zh-CN" altLang="en-US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2057075" y="5229200"/>
            <a:ext cx="977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减数</a:t>
            </a:r>
            <a:endParaRPr lang="zh-CN" altLang="en-US" sz="2000" dirty="0"/>
          </a:p>
        </p:txBody>
      </p:sp>
      <p:cxnSp>
        <p:nvCxnSpPr>
          <p:cNvPr id="16" name="直接箭头连接符 15"/>
          <p:cNvCxnSpPr/>
          <p:nvPr/>
        </p:nvCxnSpPr>
        <p:spPr>
          <a:xfrm>
            <a:off x="1427907" y="4884549"/>
            <a:ext cx="1" cy="3600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2545682" y="4884549"/>
            <a:ext cx="1" cy="3600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3641222" y="4905404"/>
            <a:ext cx="1" cy="3600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174284" y="3523473"/>
            <a:ext cx="1226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起点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294559" y="3490946"/>
            <a:ext cx="1226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终点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500960" y="1887493"/>
            <a:ext cx="1226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格数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158989" y="69269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小青蛙从</a:t>
            </a:r>
            <a:r>
              <a:rPr lang="en-US" altLang="zh-CN" sz="2400" dirty="0">
                <a:solidFill>
                  <a:srgbClr val="FF0000"/>
                </a:solidFill>
              </a:rPr>
              <a:t>6</a:t>
            </a:r>
            <a:r>
              <a:rPr lang="zh-CN" altLang="en-US" dirty="0" smtClean="0"/>
              <a:t>开始跳，</a:t>
            </a:r>
            <a:endParaRPr lang="zh-CN" alt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173491" y="738862"/>
            <a:ext cx="1612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向</a:t>
            </a:r>
            <a:r>
              <a:rPr lang="zh-CN" altLang="en-US" dirty="0">
                <a:solidFill>
                  <a:srgbClr val="FF0000"/>
                </a:solidFill>
              </a:rPr>
              <a:t>左</a:t>
            </a:r>
            <a:r>
              <a:rPr lang="zh-CN" altLang="en-US" dirty="0" smtClean="0"/>
              <a:t>跳，</a:t>
            </a:r>
            <a:endParaRPr lang="zh-CN" alt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035928" y="692696"/>
            <a:ext cx="1771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跳</a:t>
            </a:r>
            <a:r>
              <a:rPr lang="en-US" altLang="zh-CN" sz="2400" dirty="0">
                <a:solidFill>
                  <a:srgbClr val="FF0000"/>
                </a:solidFill>
              </a:rPr>
              <a:t>4</a:t>
            </a:r>
            <a:r>
              <a:rPr lang="zh-CN" altLang="en-US" dirty="0" smtClean="0"/>
              <a:t>格，</a:t>
            </a:r>
            <a:endParaRPr lang="zh-CN" alt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4916547" y="692696"/>
            <a:ext cx="2031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最后跳到</a:t>
            </a:r>
            <a:r>
              <a:rPr lang="en-US" altLang="zh-CN" sz="2400" dirty="0">
                <a:solidFill>
                  <a:srgbClr val="FF0000"/>
                </a:solidFill>
              </a:rPr>
              <a:t>2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14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86127E-6 L -0.36493 0.19653 " pathEditMode="relative" ptsTypes="AA"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32948E-6 L -0.09341 0.3835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70" y="19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39306E-6 L -0.36198 0.09572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8" y="47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10405E-6 L -0.17032 0.33411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24" y="16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5607E-7 L 0.18906 0.10058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50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14" grpId="0"/>
      <p:bldP spid="37" grpId="0"/>
      <p:bldP spid="38" grpId="0"/>
      <p:bldP spid="41" grpId="0"/>
      <p:bldP spid="41" grpId="1"/>
      <p:bldP spid="42" grpId="0"/>
      <p:bldP spid="42" grpId="1"/>
      <p:bldP spid="43" grpId="0"/>
      <p:bldP spid="4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79712" y="2036311"/>
            <a:ext cx="462819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115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课中操</a:t>
            </a:r>
            <a:endParaRPr lang="zh-CN" altLang="en-US" sz="115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181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5263" y="611988"/>
            <a:ext cx="21237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我能行！</a:t>
            </a:r>
            <a:endParaRPr lang="zh-CN" alt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2337" y="1196764"/>
            <a:ext cx="1489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/>
              <a:t>1.</a:t>
            </a:r>
            <a:r>
              <a:rPr lang="zh-CN" altLang="en-US" sz="2800" dirty="0" smtClean="0"/>
              <a:t>填空</a:t>
            </a:r>
            <a:endParaRPr lang="zh-CN" altLang="en-US" sz="2800" dirty="0"/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>
            <a:off x="231662" y="3249612"/>
            <a:ext cx="7127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Line 27"/>
          <p:cNvSpPr>
            <a:spLocks noChangeShapeType="1"/>
          </p:cNvSpPr>
          <p:nvPr/>
        </p:nvSpPr>
        <p:spPr bwMode="auto">
          <a:xfrm>
            <a:off x="950800" y="31051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1671525" y="31051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>
            <a:off x="2390662" y="31051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>
            <a:off x="3111387" y="31051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3832112" y="31051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4551250" y="31051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>
            <a:off x="5271975" y="31051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Line 34"/>
          <p:cNvSpPr>
            <a:spLocks noChangeShapeType="1"/>
          </p:cNvSpPr>
          <p:nvPr/>
        </p:nvSpPr>
        <p:spPr bwMode="auto">
          <a:xfrm>
            <a:off x="5991112" y="3106737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auto">
          <a:xfrm>
            <a:off x="6711837" y="31051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Line 36"/>
          <p:cNvSpPr>
            <a:spLocks noChangeShapeType="1"/>
          </p:cNvSpPr>
          <p:nvPr/>
        </p:nvSpPr>
        <p:spPr bwMode="auto">
          <a:xfrm>
            <a:off x="230075" y="310515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3111387" y="2740024"/>
            <a:ext cx="2879725" cy="438150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4768738" y="1989137"/>
            <a:ext cx="503237" cy="5048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Oval 39"/>
          <p:cNvSpPr>
            <a:spLocks noChangeArrowheads="1"/>
          </p:cNvSpPr>
          <p:nvPr/>
        </p:nvSpPr>
        <p:spPr bwMode="auto">
          <a:xfrm>
            <a:off x="2606562" y="4221162"/>
            <a:ext cx="503238" cy="50482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1742962" y="4268787"/>
            <a:ext cx="503238" cy="457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3400312" y="4267200"/>
            <a:ext cx="503238" cy="4587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4624275" y="4267200"/>
            <a:ext cx="503237" cy="45878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" name="Text Box 43"/>
          <p:cNvSpPr txBox="1">
            <a:spLocks noChangeArrowheads="1"/>
          </p:cNvSpPr>
          <p:nvPr/>
        </p:nvSpPr>
        <p:spPr bwMode="auto">
          <a:xfrm>
            <a:off x="4046425" y="4195762"/>
            <a:ext cx="576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</a:rPr>
              <a:t>=</a:t>
            </a:r>
          </a:p>
        </p:txBody>
      </p:sp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4119450" y="1989137"/>
            <a:ext cx="504825" cy="50482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" name="Text Box 45"/>
          <p:cNvSpPr txBox="1">
            <a:spLocks noChangeArrowheads="1"/>
          </p:cNvSpPr>
          <p:nvPr/>
        </p:nvSpPr>
        <p:spPr bwMode="auto">
          <a:xfrm>
            <a:off x="4119450" y="1628775"/>
            <a:ext cx="27368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 b="1" dirty="0" smtClean="0">
                <a:solidFill>
                  <a:srgbClr val="FF0000"/>
                </a:solidFill>
              </a:rPr>
              <a:t>-   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4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  <p:sp>
        <p:nvSpPr>
          <p:cNvPr id="47" name="Text Box 46"/>
          <p:cNvSpPr txBox="1">
            <a:spLocks noChangeArrowheads="1"/>
          </p:cNvSpPr>
          <p:nvPr/>
        </p:nvSpPr>
        <p:spPr bwMode="auto">
          <a:xfrm>
            <a:off x="87200" y="3411759"/>
            <a:ext cx="72723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/>
              <a:t>0        </a:t>
            </a:r>
            <a:r>
              <a:rPr lang="en-US" altLang="zh-CN" sz="2000" b="1" dirty="0" smtClean="0"/>
              <a:t>  1           2          3          </a:t>
            </a:r>
            <a:r>
              <a:rPr lang="en-US" altLang="zh-CN" sz="2000" b="1" dirty="0"/>
              <a:t>4 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5      </a:t>
            </a:r>
            <a:r>
              <a:rPr lang="en-US" altLang="zh-CN" sz="2000" b="1" dirty="0" smtClean="0"/>
              <a:t>    </a:t>
            </a:r>
            <a:r>
              <a:rPr lang="en-US" altLang="zh-CN" sz="2000" b="1" dirty="0"/>
              <a:t>6  </a:t>
            </a:r>
            <a:r>
              <a:rPr lang="en-US" altLang="zh-CN" sz="2000" b="1" dirty="0" smtClean="0"/>
              <a:t>        </a:t>
            </a:r>
            <a:r>
              <a:rPr lang="en-US" altLang="zh-CN" sz="2000" b="1" dirty="0"/>
              <a:t>7    </a:t>
            </a:r>
            <a:r>
              <a:rPr lang="en-US" altLang="zh-CN" sz="2000" b="1" dirty="0" smtClean="0"/>
              <a:t>       </a:t>
            </a:r>
            <a:r>
              <a:rPr lang="en-US" altLang="zh-CN" sz="2000" b="1" dirty="0"/>
              <a:t>8    </a:t>
            </a:r>
            <a:r>
              <a:rPr lang="en-US" altLang="zh-CN" sz="2000" b="1" dirty="0" smtClean="0"/>
              <a:t>      </a:t>
            </a:r>
            <a:r>
              <a:rPr lang="en-US" altLang="zh-CN" sz="2000" b="1" dirty="0"/>
              <a:t>9 </a:t>
            </a:r>
          </a:p>
        </p:txBody>
      </p:sp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1742962" y="3933825"/>
            <a:ext cx="56880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</a:rPr>
              <a:t>8    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  </a:t>
            </a:r>
            <a:r>
              <a:rPr lang="en-US" altLang="zh-CN" sz="6000" b="1" dirty="0">
                <a:solidFill>
                  <a:srgbClr val="FF0000"/>
                </a:solidFill>
              </a:rPr>
              <a:t>-   </a:t>
            </a:r>
            <a:r>
              <a:rPr lang="en-US" altLang="zh-CN" sz="60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4         4</a:t>
            </a:r>
            <a:endParaRPr lang="en-US" altLang="zh-CN" sz="3600" b="1" dirty="0">
              <a:solidFill>
                <a:srgbClr val="FF0000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652120" y="3411759"/>
            <a:ext cx="720080" cy="3968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Freeform 32"/>
          <p:cNvSpPr>
            <a:spLocks/>
          </p:cNvSpPr>
          <p:nvPr/>
        </p:nvSpPr>
        <p:spPr bwMode="auto">
          <a:xfrm>
            <a:off x="5270387" y="3041579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1" name="Freeform 32"/>
          <p:cNvSpPr>
            <a:spLocks/>
          </p:cNvSpPr>
          <p:nvPr/>
        </p:nvSpPr>
        <p:spPr bwMode="auto">
          <a:xfrm>
            <a:off x="4548868" y="3041578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2" name="Freeform 32"/>
          <p:cNvSpPr>
            <a:spLocks/>
          </p:cNvSpPr>
          <p:nvPr/>
        </p:nvSpPr>
        <p:spPr bwMode="auto">
          <a:xfrm>
            <a:off x="3800135" y="3041579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3" name="Freeform 32"/>
          <p:cNvSpPr>
            <a:spLocks/>
          </p:cNvSpPr>
          <p:nvPr/>
        </p:nvSpPr>
        <p:spPr bwMode="auto">
          <a:xfrm>
            <a:off x="3117450" y="3065014"/>
            <a:ext cx="720725" cy="183011"/>
          </a:xfrm>
          <a:custGeom>
            <a:avLst/>
            <a:gdLst>
              <a:gd name="T0" fmla="*/ 1180 w 1180"/>
              <a:gd name="T1" fmla="*/ 139 h 140"/>
              <a:gd name="T2" fmla="*/ 644 w 1180"/>
              <a:gd name="T3" fmla="*/ 0 h 140"/>
              <a:gd name="T4" fmla="*/ 0 w 1180"/>
              <a:gd name="T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0" h="140">
                <a:moveTo>
                  <a:pt x="1180" y="139"/>
                </a:moveTo>
                <a:cubicBezTo>
                  <a:pt x="1091" y="116"/>
                  <a:pt x="841" y="0"/>
                  <a:pt x="644" y="0"/>
                </a:cubicBezTo>
                <a:cubicBezTo>
                  <a:pt x="447" y="0"/>
                  <a:pt x="134" y="111"/>
                  <a:pt x="0" y="140"/>
                </a:cubicBezTo>
              </a:path>
            </a:pathLst>
          </a:custGeom>
          <a:ln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13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352</Words>
  <Application>Microsoft Office PowerPoint</Application>
  <PresentationFormat>全屏显示(4:3)</PresentationFormat>
  <Paragraphs>110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37</cp:revision>
  <dcterms:created xsi:type="dcterms:W3CDTF">2018-10-28T04:19:24Z</dcterms:created>
  <dcterms:modified xsi:type="dcterms:W3CDTF">2018-10-29T13:26:32Z</dcterms:modified>
</cp:coreProperties>
</file>